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Tahom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4A77C2-1750-4362-ACEB-182E5F5BA26B}">
  <a:tblStyle styleId="{C44A77C2-1750-4362-ACEB-182E5F5BA2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ahoma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font" Target="fonts/Tahoma-regular.fntdata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e78158439_7_88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6e78158439_7_88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6e78158439_7_285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6e78158439_7_285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e78158439_7_315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6e78158439_7_315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e78158439_7_98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6e78158439_7_98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e78158439_7_109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6e78158439_7_109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e78158439_7_139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6e78158439_7_139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e78158439_7_150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6e78158439_7_150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e78158439_2_44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6e78158439_2_44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e78158439_4_10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6e78158439_4_10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e78158439_2_73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6e78158439_2_73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e78158439_8_10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6e78158439_8_10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4" name="Google Shape;74;p14"/>
          <p:cNvSpPr/>
          <p:nvPr/>
        </p:nvSpPr>
        <p:spPr>
          <a:xfrm>
            <a:off x="588911" y="543657"/>
            <a:ext cx="4118290" cy="4054549"/>
          </a:xfrm>
          <a:custGeom>
            <a:rect b="b" l="l" r="r" t="t"/>
            <a:pathLst>
              <a:path extrusionOk="0" h="8119109" w="8242300">
                <a:moveTo>
                  <a:pt x="4121237" y="8118650"/>
                </a:moveTo>
                <a:lnTo>
                  <a:pt x="0" y="8118650"/>
                </a:lnTo>
                <a:lnTo>
                  <a:pt x="0" y="0"/>
                </a:lnTo>
                <a:lnTo>
                  <a:pt x="8241743" y="0"/>
                </a:lnTo>
                <a:lnTo>
                  <a:pt x="8241743" y="8118650"/>
                </a:lnTo>
                <a:lnTo>
                  <a:pt x="4121237" y="8118650"/>
                </a:lnTo>
                <a:close/>
              </a:path>
            </a:pathLst>
          </a:custGeom>
          <a:noFill/>
          <a:ln cap="flat" cmpd="sng" w="38150">
            <a:solidFill>
              <a:srgbClr val="2928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5" name="Google Shape;75;p14"/>
          <p:cNvSpPr/>
          <p:nvPr/>
        </p:nvSpPr>
        <p:spPr>
          <a:xfrm>
            <a:off x="0" y="923338"/>
            <a:ext cx="8424727" cy="3290635"/>
          </a:xfrm>
          <a:custGeom>
            <a:rect b="b" l="l" r="r" t="t"/>
            <a:pathLst>
              <a:path extrusionOk="0" h="6589395" w="16861155">
                <a:moveTo>
                  <a:pt x="16860901" y="0"/>
                </a:moveTo>
                <a:lnTo>
                  <a:pt x="0" y="0"/>
                </a:lnTo>
                <a:lnTo>
                  <a:pt x="0" y="6589369"/>
                </a:lnTo>
                <a:lnTo>
                  <a:pt x="8430437" y="6589369"/>
                </a:lnTo>
                <a:lnTo>
                  <a:pt x="16860901" y="6589369"/>
                </a:lnTo>
                <a:lnTo>
                  <a:pt x="16860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6" name="Google Shape;76;p14"/>
          <p:cNvSpPr/>
          <p:nvPr/>
        </p:nvSpPr>
        <p:spPr>
          <a:xfrm>
            <a:off x="588911" y="177619"/>
            <a:ext cx="112317" cy="187728"/>
          </a:xfrm>
          <a:custGeom>
            <a:rect b="b" l="l" r="r" t="t"/>
            <a:pathLst>
              <a:path extrusionOk="0" h="375920" w="224790">
                <a:moveTo>
                  <a:pt x="224621" y="0"/>
                </a:moveTo>
                <a:lnTo>
                  <a:pt x="191512" y="0"/>
                </a:lnTo>
                <a:lnTo>
                  <a:pt x="0" y="375831"/>
                </a:lnTo>
                <a:lnTo>
                  <a:pt x="32393" y="375831"/>
                </a:lnTo>
                <a:lnTo>
                  <a:pt x="224621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7" name="Google Shape;77;p14"/>
          <p:cNvSpPr/>
          <p:nvPr/>
        </p:nvSpPr>
        <p:spPr>
          <a:xfrm>
            <a:off x="588911" y="177615"/>
            <a:ext cx="112317" cy="187728"/>
          </a:xfrm>
          <a:custGeom>
            <a:rect b="b" l="l" r="r" t="t"/>
            <a:pathLst>
              <a:path extrusionOk="0" h="375920" w="224790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4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8" name="Google Shape;78;p14"/>
          <p:cNvSpPr/>
          <p:nvPr/>
        </p:nvSpPr>
        <p:spPr>
          <a:xfrm>
            <a:off x="701144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24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24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9" name="Google Shape;79;p14"/>
          <p:cNvSpPr/>
          <p:nvPr/>
        </p:nvSpPr>
        <p:spPr>
          <a:xfrm>
            <a:off x="701143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0" name="Google Shape;80;p14"/>
          <p:cNvSpPr/>
          <p:nvPr/>
        </p:nvSpPr>
        <p:spPr>
          <a:xfrm>
            <a:off x="813016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24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24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1" name="Google Shape;81;p14"/>
          <p:cNvSpPr/>
          <p:nvPr/>
        </p:nvSpPr>
        <p:spPr>
          <a:xfrm>
            <a:off x="813013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33" y="0"/>
                </a:lnTo>
                <a:lnTo>
                  <a:pt x="32409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2" name="Google Shape;82;p14"/>
          <p:cNvSpPr/>
          <p:nvPr/>
        </p:nvSpPr>
        <p:spPr>
          <a:xfrm>
            <a:off x="925251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12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12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3" name="Google Shape;83;p14"/>
          <p:cNvSpPr/>
          <p:nvPr/>
        </p:nvSpPr>
        <p:spPr>
          <a:xfrm>
            <a:off x="925252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499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4" name="Google Shape;84;p14"/>
          <p:cNvSpPr/>
          <p:nvPr/>
        </p:nvSpPr>
        <p:spPr>
          <a:xfrm>
            <a:off x="1037479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37" y="0"/>
                </a:moveTo>
                <a:lnTo>
                  <a:pt x="191516" y="0"/>
                </a:lnTo>
                <a:lnTo>
                  <a:pt x="0" y="375831"/>
                </a:lnTo>
                <a:lnTo>
                  <a:pt x="32410" y="375831"/>
                </a:lnTo>
                <a:lnTo>
                  <a:pt x="224637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5" name="Google Shape;85;p14"/>
          <p:cNvSpPr/>
          <p:nvPr/>
        </p:nvSpPr>
        <p:spPr>
          <a:xfrm>
            <a:off x="1037485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499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6" name="Google Shape;86;p14"/>
          <p:cNvSpPr/>
          <p:nvPr/>
        </p:nvSpPr>
        <p:spPr>
          <a:xfrm>
            <a:off x="1149358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24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24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7" name="Google Shape;87;p14"/>
          <p:cNvSpPr/>
          <p:nvPr/>
        </p:nvSpPr>
        <p:spPr>
          <a:xfrm>
            <a:off x="1149355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8" name="Google Shape;88;p14"/>
          <p:cNvSpPr/>
          <p:nvPr/>
        </p:nvSpPr>
        <p:spPr>
          <a:xfrm>
            <a:off x="1261592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12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85" y="375831"/>
                </a:lnTo>
                <a:lnTo>
                  <a:pt x="224612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9" name="Google Shape;89;p14"/>
          <p:cNvSpPr/>
          <p:nvPr/>
        </p:nvSpPr>
        <p:spPr>
          <a:xfrm>
            <a:off x="1261588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1437664" y="1165536"/>
            <a:ext cx="6268672" cy="389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500">
                <a:solidFill>
                  <a:srgbClr val="18181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395719" y="1147517"/>
            <a:ext cx="6352560" cy="469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3000">
                <a:solidFill>
                  <a:srgbClr val="18181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1437664" y="1165536"/>
            <a:ext cx="6268672" cy="389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500">
                <a:solidFill>
                  <a:srgbClr val="18181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8" name="Google Shape;108;p17"/>
          <p:cNvSpPr/>
          <p:nvPr/>
        </p:nvSpPr>
        <p:spPr>
          <a:xfrm>
            <a:off x="0" y="444408"/>
            <a:ext cx="8533237" cy="4247986"/>
          </a:xfrm>
          <a:custGeom>
            <a:rect b="b" l="l" r="r" t="t"/>
            <a:pathLst>
              <a:path extrusionOk="0" h="8506460" w="17078325">
                <a:moveTo>
                  <a:pt x="17078325" y="0"/>
                </a:moveTo>
                <a:lnTo>
                  <a:pt x="0" y="0"/>
                </a:lnTo>
                <a:lnTo>
                  <a:pt x="0" y="8505980"/>
                </a:lnTo>
                <a:lnTo>
                  <a:pt x="8539162" y="8505980"/>
                </a:lnTo>
                <a:lnTo>
                  <a:pt x="17078325" y="8505980"/>
                </a:lnTo>
                <a:lnTo>
                  <a:pt x="170783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9" name="Google Shape;109;p17"/>
          <p:cNvSpPr/>
          <p:nvPr/>
        </p:nvSpPr>
        <p:spPr>
          <a:xfrm>
            <a:off x="588911" y="177619"/>
            <a:ext cx="112317" cy="187728"/>
          </a:xfrm>
          <a:custGeom>
            <a:rect b="b" l="l" r="r" t="t"/>
            <a:pathLst>
              <a:path extrusionOk="0" h="375920" w="224790">
                <a:moveTo>
                  <a:pt x="224621" y="0"/>
                </a:moveTo>
                <a:lnTo>
                  <a:pt x="191512" y="0"/>
                </a:lnTo>
                <a:lnTo>
                  <a:pt x="0" y="375831"/>
                </a:lnTo>
                <a:lnTo>
                  <a:pt x="32393" y="375831"/>
                </a:lnTo>
                <a:lnTo>
                  <a:pt x="224621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0" name="Google Shape;110;p17"/>
          <p:cNvSpPr/>
          <p:nvPr/>
        </p:nvSpPr>
        <p:spPr>
          <a:xfrm>
            <a:off x="588911" y="177615"/>
            <a:ext cx="112317" cy="187728"/>
          </a:xfrm>
          <a:custGeom>
            <a:rect b="b" l="l" r="r" t="t"/>
            <a:pathLst>
              <a:path extrusionOk="0" h="375920" w="224790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4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1" name="Google Shape;111;p17"/>
          <p:cNvSpPr/>
          <p:nvPr/>
        </p:nvSpPr>
        <p:spPr>
          <a:xfrm>
            <a:off x="701144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24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24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2" name="Google Shape;112;p17"/>
          <p:cNvSpPr/>
          <p:nvPr/>
        </p:nvSpPr>
        <p:spPr>
          <a:xfrm>
            <a:off x="701143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3" name="Google Shape;113;p17"/>
          <p:cNvSpPr/>
          <p:nvPr/>
        </p:nvSpPr>
        <p:spPr>
          <a:xfrm>
            <a:off x="813016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24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24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4" name="Google Shape;114;p17"/>
          <p:cNvSpPr/>
          <p:nvPr/>
        </p:nvSpPr>
        <p:spPr>
          <a:xfrm>
            <a:off x="813013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33" y="0"/>
                </a:lnTo>
                <a:lnTo>
                  <a:pt x="32409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5" name="Google Shape;115;p17"/>
          <p:cNvSpPr/>
          <p:nvPr/>
        </p:nvSpPr>
        <p:spPr>
          <a:xfrm>
            <a:off x="925251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12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12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6" name="Google Shape;116;p17"/>
          <p:cNvSpPr/>
          <p:nvPr/>
        </p:nvSpPr>
        <p:spPr>
          <a:xfrm>
            <a:off x="925252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499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7" name="Google Shape;117;p17"/>
          <p:cNvSpPr/>
          <p:nvPr/>
        </p:nvSpPr>
        <p:spPr>
          <a:xfrm>
            <a:off x="1037479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37" y="0"/>
                </a:moveTo>
                <a:lnTo>
                  <a:pt x="191516" y="0"/>
                </a:lnTo>
                <a:lnTo>
                  <a:pt x="0" y="375831"/>
                </a:lnTo>
                <a:lnTo>
                  <a:pt x="32410" y="375831"/>
                </a:lnTo>
                <a:lnTo>
                  <a:pt x="224637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8" name="Google Shape;118;p17"/>
          <p:cNvSpPr/>
          <p:nvPr/>
        </p:nvSpPr>
        <p:spPr>
          <a:xfrm>
            <a:off x="1037485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499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9" name="Google Shape;119;p17"/>
          <p:cNvSpPr/>
          <p:nvPr/>
        </p:nvSpPr>
        <p:spPr>
          <a:xfrm>
            <a:off x="1149358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24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24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0" name="Google Shape;120;p17"/>
          <p:cNvSpPr/>
          <p:nvPr/>
        </p:nvSpPr>
        <p:spPr>
          <a:xfrm>
            <a:off x="1149355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1" name="Google Shape;121;p17"/>
          <p:cNvSpPr/>
          <p:nvPr/>
        </p:nvSpPr>
        <p:spPr>
          <a:xfrm>
            <a:off x="1261592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12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85" y="375831"/>
                </a:lnTo>
                <a:lnTo>
                  <a:pt x="224612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2" name="Google Shape;122;p17"/>
          <p:cNvSpPr/>
          <p:nvPr/>
        </p:nvSpPr>
        <p:spPr>
          <a:xfrm>
            <a:off x="1261588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3" name="Google Shape;123;p17"/>
          <p:cNvSpPr/>
          <p:nvPr/>
        </p:nvSpPr>
        <p:spPr>
          <a:xfrm>
            <a:off x="8533617" y="1090891"/>
            <a:ext cx="603783" cy="133186"/>
          </a:xfrm>
          <a:custGeom>
            <a:rect b="b" l="l" r="r" t="t"/>
            <a:pathLst>
              <a:path extrusionOk="0" h="266700" w="1208405">
                <a:moveTo>
                  <a:pt x="1208024" y="266699"/>
                </a:moveTo>
                <a:lnTo>
                  <a:pt x="0" y="266699"/>
                </a:lnTo>
                <a:lnTo>
                  <a:pt x="0" y="0"/>
                </a:lnTo>
                <a:lnTo>
                  <a:pt x="1208024" y="0"/>
                </a:lnTo>
                <a:lnTo>
                  <a:pt x="1208024" y="266699"/>
                </a:lnTo>
                <a:close/>
              </a:path>
            </a:pathLst>
          </a:custGeom>
          <a:solidFill>
            <a:srgbClr val="2928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4" name="Google Shape;124;p17"/>
          <p:cNvSpPr/>
          <p:nvPr/>
        </p:nvSpPr>
        <p:spPr>
          <a:xfrm>
            <a:off x="8533617" y="767650"/>
            <a:ext cx="603783" cy="133186"/>
          </a:xfrm>
          <a:custGeom>
            <a:rect b="b" l="l" r="r" t="t"/>
            <a:pathLst>
              <a:path extrusionOk="0" h="266700" w="1208405">
                <a:moveTo>
                  <a:pt x="1208024" y="266699"/>
                </a:moveTo>
                <a:lnTo>
                  <a:pt x="0" y="266699"/>
                </a:lnTo>
                <a:lnTo>
                  <a:pt x="0" y="0"/>
                </a:lnTo>
                <a:lnTo>
                  <a:pt x="1208024" y="0"/>
                </a:lnTo>
                <a:lnTo>
                  <a:pt x="1208024" y="266699"/>
                </a:lnTo>
                <a:close/>
              </a:path>
            </a:pathLst>
          </a:custGeom>
          <a:solidFill>
            <a:srgbClr val="5752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5" name="Google Shape;125;p17"/>
          <p:cNvSpPr/>
          <p:nvPr/>
        </p:nvSpPr>
        <p:spPr>
          <a:xfrm>
            <a:off x="8533617" y="444053"/>
            <a:ext cx="603783" cy="133186"/>
          </a:xfrm>
          <a:custGeom>
            <a:rect b="b" l="l" r="r" t="t"/>
            <a:pathLst>
              <a:path extrusionOk="0" h="266700" w="1208405">
                <a:moveTo>
                  <a:pt x="1208024" y="266699"/>
                </a:moveTo>
                <a:lnTo>
                  <a:pt x="0" y="266699"/>
                </a:lnTo>
                <a:lnTo>
                  <a:pt x="0" y="0"/>
                </a:lnTo>
                <a:lnTo>
                  <a:pt x="1208024" y="0"/>
                </a:lnTo>
                <a:lnTo>
                  <a:pt x="1208024" y="266699"/>
                </a:lnTo>
                <a:close/>
              </a:path>
            </a:pathLst>
          </a:custGeom>
          <a:solidFill>
            <a:srgbClr val="8680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6" name="Google Shape;126;p17"/>
          <p:cNvSpPr/>
          <p:nvPr/>
        </p:nvSpPr>
        <p:spPr>
          <a:xfrm>
            <a:off x="8690133" y="1896288"/>
            <a:ext cx="447682" cy="2795629"/>
          </a:xfrm>
          <a:custGeom>
            <a:rect b="b" l="l" r="r" t="t"/>
            <a:pathLst>
              <a:path extrusionOk="0" h="5598159" w="895984">
                <a:moveTo>
                  <a:pt x="895675" y="5597918"/>
                </a:moveTo>
                <a:lnTo>
                  <a:pt x="0" y="5597918"/>
                </a:lnTo>
                <a:lnTo>
                  <a:pt x="0" y="0"/>
                </a:lnTo>
                <a:lnTo>
                  <a:pt x="895675" y="0"/>
                </a:lnTo>
              </a:path>
            </a:pathLst>
          </a:custGeom>
          <a:noFill/>
          <a:ln cap="flat" cmpd="sng" w="76300">
            <a:solidFill>
              <a:srgbClr val="FFB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7" name="Google Shape;127;p17"/>
          <p:cNvSpPr/>
          <p:nvPr/>
        </p:nvSpPr>
        <p:spPr>
          <a:xfrm>
            <a:off x="6488813" y="4809782"/>
            <a:ext cx="2646112" cy="326939"/>
          </a:xfrm>
          <a:custGeom>
            <a:rect b="b" l="l" r="r" t="t"/>
            <a:pathLst>
              <a:path extrusionOk="0" h="654684" w="5295900">
                <a:moveTo>
                  <a:pt x="5295898" y="0"/>
                </a:moveTo>
                <a:lnTo>
                  <a:pt x="0" y="0"/>
                </a:lnTo>
                <a:lnTo>
                  <a:pt x="0" y="654397"/>
                </a:lnTo>
                <a:lnTo>
                  <a:pt x="5295898" y="654397"/>
                </a:lnTo>
                <a:lnTo>
                  <a:pt x="5295898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8" name="Google Shape;128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1437664" y="1165536"/>
            <a:ext cx="6268672" cy="389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500">
                <a:solidFill>
                  <a:srgbClr val="18181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2" name="Google Shape;52;p13"/>
          <p:cNvSpPr/>
          <p:nvPr/>
        </p:nvSpPr>
        <p:spPr>
          <a:xfrm>
            <a:off x="0" y="444408"/>
            <a:ext cx="8533237" cy="4247986"/>
          </a:xfrm>
          <a:custGeom>
            <a:rect b="b" l="l" r="r" t="t"/>
            <a:pathLst>
              <a:path extrusionOk="0" h="8506460" w="17078325">
                <a:moveTo>
                  <a:pt x="17078325" y="0"/>
                </a:moveTo>
                <a:lnTo>
                  <a:pt x="0" y="0"/>
                </a:lnTo>
                <a:lnTo>
                  <a:pt x="0" y="8505980"/>
                </a:lnTo>
                <a:lnTo>
                  <a:pt x="8539162" y="8505980"/>
                </a:lnTo>
                <a:lnTo>
                  <a:pt x="17078325" y="8505980"/>
                </a:lnTo>
                <a:lnTo>
                  <a:pt x="170783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3" name="Google Shape;53;p13"/>
          <p:cNvSpPr/>
          <p:nvPr/>
        </p:nvSpPr>
        <p:spPr>
          <a:xfrm>
            <a:off x="588911" y="177619"/>
            <a:ext cx="112317" cy="187728"/>
          </a:xfrm>
          <a:custGeom>
            <a:rect b="b" l="l" r="r" t="t"/>
            <a:pathLst>
              <a:path extrusionOk="0" h="375920" w="224790">
                <a:moveTo>
                  <a:pt x="224621" y="0"/>
                </a:moveTo>
                <a:lnTo>
                  <a:pt x="191512" y="0"/>
                </a:lnTo>
                <a:lnTo>
                  <a:pt x="0" y="375831"/>
                </a:lnTo>
                <a:lnTo>
                  <a:pt x="32393" y="375831"/>
                </a:lnTo>
                <a:lnTo>
                  <a:pt x="224621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4" name="Google Shape;54;p13"/>
          <p:cNvSpPr/>
          <p:nvPr/>
        </p:nvSpPr>
        <p:spPr>
          <a:xfrm>
            <a:off x="588911" y="177615"/>
            <a:ext cx="112317" cy="187728"/>
          </a:xfrm>
          <a:custGeom>
            <a:rect b="b" l="l" r="r" t="t"/>
            <a:pathLst>
              <a:path extrusionOk="0" h="375920" w="224790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4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5" name="Google Shape;55;p13"/>
          <p:cNvSpPr/>
          <p:nvPr/>
        </p:nvSpPr>
        <p:spPr>
          <a:xfrm>
            <a:off x="701144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24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24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6" name="Google Shape;56;p13"/>
          <p:cNvSpPr/>
          <p:nvPr/>
        </p:nvSpPr>
        <p:spPr>
          <a:xfrm>
            <a:off x="701143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7" name="Google Shape;57;p13"/>
          <p:cNvSpPr/>
          <p:nvPr/>
        </p:nvSpPr>
        <p:spPr>
          <a:xfrm>
            <a:off x="813016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24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24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8" name="Google Shape;58;p13"/>
          <p:cNvSpPr/>
          <p:nvPr/>
        </p:nvSpPr>
        <p:spPr>
          <a:xfrm>
            <a:off x="813013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33" y="0"/>
                </a:lnTo>
                <a:lnTo>
                  <a:pt x="32409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9" name="Google Shape;59;p13"/>
          <p:cNvSpPr/>
          <p:nvPr/>
        </p:nvSpPr>
        <p:spPr>
          <a:xfrm>
            <a:off x="925251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12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12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0" name="Google Shape;60;p13"/>
          <p:cNvSpPr/>
          <p:nvPr/>
        </p:nvSpPr>
        <p:spPr>
          <a:xfrm>
            <a:off x="925252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499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1" name="Google Shape;61;p13"/>
          <p:cNvSpPr/>
          <p:nvPr/>
        </p:nvSpPr>
        <p:spPr>
          <a:xfrm>
            <a:off x="1037479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37" y="0"/>
                </a:moveTo>
                <a:lnTo>
                  <a:pt x="191516" y="0"/>
                </a:lnTo>
                <a:lnTo>
                  <a:pt x="0" y="375831"/>
                </a:lnTo>
                <a:lnTo>
                  <a:pt x="32410" y="375831"/>
                </a:lnTo>
                <a:lnTo>
                  <a:pt x="224637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2" name="Google Shape;62;p13"/>
          <p:cNvSpPr/>
          <p:nvPr/>
        </p:nvSpPr>
        <p:spPr>
          <a:xfrm>
            <a:off x="1037485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499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3" name="Google Shape;63;p13"/>
          <p:cNvSpPr/>
          <p:nvPr/>
        </p:nvSpPr>
        <p:spPr>
          <a:xfrm>
            <a:off x="1149358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24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97" y="375831"/>
                </a:lnTo>
                <a:lnTo>
                  <a:pt x="224624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4" name="Google Shape;64;p13"/>
          <p:cNvSpPr/>
          <p:nvPr/>
        </p:nvSpPr>
        <p:spPr>
          <a:xfrm>
            <a:off x="1149355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5" name="Google Shape;65;p13"/>
          <p:cNvSpPr/>
          <p:nvPr/>
        </p:nvSpPr>
        <p:spPr>
          <a:xfrm>
            <a:off x="1261592" y="177619"/>
            <a:ext cx="112317" cy="187728"/>
          </a:xfrm>
          <a:custGeom>
            <a:rect b="b" l="l" r="r" t="t"/>
            <a:pathLst>
              <a:path extrusionOk="0" h="375920" w="224789">
                <a:moveTo>
                  <a:pt x="224612" y="0"/>
                </a:moveTo>
                <a:lnTo>
                  <a:pt x="191503" y="0"/>
                </a:lnTo>
                <a:lnTo>
                  <a:pt x="0" y="375831"/>
                </a:lnTo>
                <a:lnTo>
                  <a:pt x="32385" y="375831"/>
                </a:lnTo>
                <a:lnTo>
                  <a:pt x="224612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6" name="Google Shape;66;p13"/>
          <p:cNvSpPr/>
          <p:nvPr/>
        </p:nvSpPr>
        <p:spPr>
          <a:xfrm>
            <a:off x="1261588" y="177615"/>
            <a:ext cx="112317" cy="187728"/>
          </a:xfrm>
          <a:custGeom>
            <a:rect b="b" l="l" r="r" t="t"/>
            <a:pathLst>
              <a:path extrusionOk="0" h="375920" w="224789">
                <a:moveTo>
                  <a:pt x="0" y="375825"/>
                </a:moveTo>
                <a:lnTo>
                  <a:pt x="191512" y="0"/>
                </a:lnTo>
                <a:lnTo>
                  <a:pt x="224620" y="0"/>
                </a:lnTo>
                <a:lnTo>
                  <a:pt x="32397" y="375825"/>
                </a:lnTo>
                <a:lnTo>
                  <a:pt x="0" y="375825"/>
                </a:lnTo>
                <a:close/>
              </a:path>
            </a:pathLst>
          </a:custGeom>
          <a:noFill/>
          <a:ln cap="flat" cmpd="sng" w="18700">
            <a:solidFill>
              <a:srgbClr val="1818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7" name="Google Shape;67;p13"/>
          <p:cNvSpPr txBox="1"/>
          <p:nvPr>
            <p:ph type="title"/>
          </p:nvPr>
        </p:nvSpPr>
        <p:spPr>
          <a:xfrm>
            <a:off x="1437664" y="1165536"/>
            <a:ext cx="6268672" cy="389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500" u="none" cap="none" strike="noStrike">
                <a:solidFill>
                  <a:srgbClr val="18181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0" name="Google Shape;70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cashbowman/ai-generated-images-vs-real-images/data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0" Type="http://schemas.openxmlformats.org/officeDocument/2006/relationships/image" Target="../media/image14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10" Type="http://schemas.openxmlformats.org/officeDocument/2006/relationships/image" Target="../media/image15.png"/><Relationship Id="rId9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629700" y="1218325"/>
            <a:ext cx="56586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25">
            <a:spAutoFit/>
          </a:bodyPr>
          <a:lstStyle/>
          <a:p>
            <a:pPr indent="0" lvl="0" marL="0" marR="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Detection of Art created by AI 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Group 31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7973157" y="0"/>
            <a:ext cx="902978" cy="2578409"/>
          </a:xfrm>
          <a:custGeom>
            <a:rect b="b" l="l" r="r" t="t"/>
            <a:pathLst>
              <a:path extrusionOk="0" h="5163185" w="1807209">
                <a:moveTo>
                  <a:pt x="903461" y="5163019"/>
                </a:moveTo>
                <a:lnTo>
                  <a:pt x="0" y="5163019"/>
                </a:lnTo>
                <a:lnTo>
                  <a:pt x="0" y="0"/>
                </a:lnTo>
              </a:path>
              <a:path extrusionOk="0" h="5163185" w="1807209">
                <a:moveTo>
                  <a:pt x="1807050" y="0"/>
                </a:moveTo>
                <a:lnTo>
                  <a:pt x="1807050" y="5163019"/>
                </a:lnTo>
                <a:lnTo>
                  <a:pt x="903461" y="5163019"/>
                </a:lnTo>
              </a:path>
            </a:pathLst>
          </a:custGeom>
          <a:noFill/>
          <a:ln cap="flat" cmpd="sng" w="76300">
            <a:solidFill>
              <a:srgbClr val="FFB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4" name="Google Shape;144;p19"/>
          <p:cNvSpPr/>
          <p:nvPr/>
        </p:nvSpPr>
        <p:spPr>
          <a:xfrm>
            <a:off x="6835601" y="4883130"/>
            <a:ext cx="2301547" cy="133186"/>
          </a:xfrm>
          <a:custGeom>
            <a:rect b="b" l="l" r="r" t="t"/>
            <a:pathLst>
              <a:path extrusionOk="0" h="266700" w="4606290">
                <a:moveTo>
                  <a:pt x="4605782" y="266699"/>
                </a:moveTo>
                <a:lnTo>
                  <a:pt x="0" y="266699"/>
                </a:lnTo>
                <a:lnTo>
                  <a:pt x="0" y="0"/>
                </a:lnTo>
                <a:lnTo>
                  <a:pt x="4605782" y="0"/>
                </a:lnTo>
                <a:lnTo>
                  <a:pt x="4605782" y="266699"/>
                </a:lnTo>
                <a:close/>
              </a:path>
            </a:pathLst>
          </a:custGeom>
          <a:solidFill>
            <a:srgbClr val="2928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5" name="Google Shape;145;p19"/>
          <p:cNvSpPr/>
          <p:nvPr/>
        </p:nvSpPr>
        <p:spPr>
          <a:xfrm>
            <a:off x="6835601" y="4610947"/>
            <a:ext cx="2301547" cy="133186"/>
          </a:xfrm>
          <a:custGeom>
            <a:rect b="b" l="l" r="r" t="t"/>
            <a:pathLst>
              <a:path extrusionOk="0" h="266700" w="4606290">
                <a:moveTo>
                  <a:pt x="4605782" y="266699"/>
                </a:moveTo>
                <a:lnTo>
                  <a:pt x="0" y="266699"/>
                </a:lnTo>
                <a:lnTo>
                  <a:pt x="0" y="0"/>
                </a:lnTo>
                <a:lnTo>
                  <a:pt x="4605782" y="0"/>
                </a:lnTo>
                <a:lnTo>
                  <a:pt x="4605782" y="266699"/>
                </a:lnTo>
                <a:close/>
              </a:path>
            </a:pathLst>
          </a:custGeom>
          <a:solidFill>
            <a:srgbClr val="5752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6" name="Google Shape;146;p19"/>
          <p:cNvSpPr/>
          <p:nvPr/>
        </p:nvSpPr>
        <p:spPr>
          <a:xfrm>
            <a:off x="0" y="4331214"/>
            <a:ext cx="2645795" cy="806090"/>
          </a:xfrm>
          <a:custGeom>
            <a:rect b="b" l="l" r="r" t="t"/>
            <a:pathLst>
              <a:path extrusionOk="0" h="1614170" w="5295265">
                <a:moveTo>
                  <a:pt x="0" y="1613875"/>
                </a:moveTo>
                <a:lnTo>
                  <a:pt x="0" y="0"/>
                </a:lnTo>
                <a:lnTo>
                  <a:pt x="5295175" y="0"/>
                </a:lnTo>
                <a:lnTo>
                  <a:pt x="5295175" y="1613875"/>
                </a:lnTo>
                <a:lnTo>
                  <a:pt x="0" y="1613875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7" name="Google Shape;147;p19"/>
          <p:cNvSpPr/>
          <p:nvPr/>
        </p:nvSpPr>
        <p:spPr>
          <a:xfrm>
            <a:off x="6835601" y="4331214"/>
            <a:ext cx="2301547" cy="133186"/>
          </a:xfrm>
          <a:custGeom>
            <a:rect b="b" l="l" r="r" t="t"/>
            <a:pathLst>
              <a:path extrusionOk="0" h="266700" w="4606290">
                <a:moveTo>
                  <a:pt x="4605782" y="266699"/>
                </a:moveTo>
                <a:lnTo>
                  <a:pt x="0" y="266699"/>
                </a:lnTo>
                <a:lnTo>
                  <a:pt x="0" y="0"/>
                </a:lnTo>
                <a:lnTo>
                  <a:pt x="4605782" y="0"/>
                </a:lnTo>
                <a:lnTo>
                  <a:pt x="4605782" y="266699"/>
                </a:lnTo>
                <a:close/>
              </a:path>
            </a:pathLst>
          </a:custGeom>
          <a:solidFill>
            <a:srgbClr val="8680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9"/>
          <p:cNvSpPr txBox="1"/>
          <p:nvPr>
            <p:ph type="title"/>
          </p:nvPr>
        </p:nvSpPr>
        <p:spPr>
          <a:xfrm>
            <a:off x="629700" y="2754300"/>
            <a:ext cx="56586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25">
            <a:spAutoFit/>
          </a:bodyPr>
          <a:lstStyle/>
          <a:p>
            <a:pPr indent="0" lvl="0" marL="0" marR="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ahoma"/>
                <a:ea typeface="Tahoma"/>
                <a:cs typeface="Tahoma"/>
                <a:sym typeface="Tahoma"/>
              </a:rPr>
              <a:t>Aryan Sahu</a:t>
            </a:r>
            <a:endParaRPr b="0"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ahoma"/>
                <a:ea typeface="Tahoma"/>
                <a:cs typeface="Tahoma"/>
                <a:sym typeface="Tahoma"/>
              </a:rPr>
              <a:t>Deep Zaveri</a:t>
            </a:r>
            <a:endParaRPr b="0"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ahoma"/>
                <a:ea typeface="Tahoma"/>
                <a:cs typeface="Tahoma"/>
                <a:sym typeface="Tahoma"/>
              </a:rPr>
              <a:t>Anvita </a:t>
            </a:r>
            <a:r>
              <a:rPr b="0" lang="en" sz="1800">
                <a:latin typeface="Tahoma"/>
                <a:ea typeface="Tahoma"/>
                <a:cs typeface="Tahoma"/>
                <a:sym typeface="Tahoma"/>
              </a:rPr>
              <a:t>Lingampalli</a:t>
            </a:r>
            <a:endParaRPr b="0"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ahoma"/>
                <a:ea typeface="Tahoma"/>
                <a:cs typeface="Tahoma"/>
                <a:sym typeface="Tahoma"/>
              </a:rPr>
              <a:t>Lakshmi Yogitha Puppala</a:t>
            </a:r>
            <a:endParaRPr b="0"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0" y="1877625"/>
            <a:ext cx="3438900" cy="19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382" name="Google Shape;382;p28"/>
          <p:cNvGrpSpPr/>
          <p:nvPr/>
        </p:nvGrpSpPr>
        <p:grpSpPr>
          <a:xfrm>
            <a:off x="359" y="541500"/>
            <a:ext cx="8548256" cy="4054549"/>
            <a:chOff x="719" y="1084338"/>
            <a:chExt cx="17108385" cy="8119109"/>
          </a:xfrm>
        </p:grpSpPr>
        <p:sp>
          <p:nvSpPr>
            <p:cNvPr id="383" name="Google Shape;383;p28"/>
            <p:cNvSpPr/>
            <p:nvPr/>
          </p:nvSpPr>
          <p:spPr>
            <a:xfrm>
              <a:off x="8866804" y="1084338"/>
              <a:ext cx="8242300" cy="8119109"/>
            </a:xfrm>
            <a:custGeom>
              <a:rect b="b" l="l" r="r" t="t"/>
              <a:pathLst>
                <a:path extrusionOk="0" h="8119109" w="8242300">
                  <a:moveTo>
                    <a:pt x="4120570" y="0"/>
                  </a:moveTo>
                  <a:lnTo>
                    <a:pt x="8241712" y="0"/>
                  </a:lnTo>
                  <a:lnTo>
                    <a:pt x="8241712" y="8118647"/>
                  </a:lnTo>
                  <a:lnTo>
                    <a:pt x="0" y="8118647"/>
                  </a:lnTo>
                  <a:lnTo>
                    <a:pt x="0" y="0"/>
                  </a:lnTo>
                  <a:lnTo>
                    <a:pt x="412057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2928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719" y="1848955"/>
              <a:ext cx="16861155" cy="6589395"/>
            </a:xfrm>
            <a:custGeom>
              <a:rect b="b" l="l" r="r" t="t"/>
              <a:pathLst>
                <a:path extrusionOk="0" h="6589395" w="16861155">
                  <a:moveTo>
                    <a:pt x="16860943" y="0"/>
                  </a:moveTo>
                  <a:lnTo>
                    <a:pt x="8430442" y="0"/>
                  </a:lnTo>
                  <a:lnTo>
                    <a:pt x="0" y="0"/>
                  </a:lnTo>
                  <a:lnTo>
                    <a:pt x="0" y="6589369"/>
                  </a:lnTo>
                  <a:lnTo>
                    <a:pt x="16860943" y="6589369"/>
                  </a:lnTo>
                  <a:lnTo>
                    <a:pt x="16860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85" name="Google Shape;385;p28"/>
          <p:cNvGrpSpPr/>
          <p:nvPr/>
        </p:nvGrpSpPr>
        <p:grpSpPr>
          <a:xfrm>
            <a:off x="7763389" y="4777421"/>
            <a:ext cx="785043" cy="187729"/>
            <a:chOff x="15537561" y="9566638"/>
            <a:chExt cx="1571177" cy="375921"/>
          </a:xfrm>
        </p:grpSpPr>
        <p:sp>
          <p:nvSpPr>
            <p:cNvPr id="386" name="Google Shape;386;p28"/>
            <p:cNvSpPr/>
            <p:nvPr/>
          </p:nvSpPr>
          <p:spPr>
            <a:xfrm>
              <a:off x="16883888" y="9566639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63" y="0"/>
                  </a:moveTo>
                  <a:lnTo>
                    <a:pt x="192278" y="0"/>
                  </a:lnTo>
                  <a:lnTo>
                    <a:pt x="0" y="375820"/>
                  </a:lnTo>
                  <a:lnTo>
                    <a:pt x="33147" y="375820"/>
                  </a:lnTo>
                  <a:lnTo>
                    <a:pt x="224663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16883948" y="9566638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531" y="0"/>
                  </a:moveTo>
                  <a:lnTo>
                    <a:pt x="33019" y="375822"/>
                  </a:lnTo>
                  <a:lnTo>
                    <a:pt x="0" y="375822"/>
                  </a:lnTo>
                  <a:lnTo>
                    <a:pt x="192147" y="0"/>
                  </a:lnTo>
                  <a:lnTo>
                    <a:pt x="224531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16659225" y="9566639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63" y="0"/>
                  </a:moveTo>
                  <a:lnTo>
                    <a:pt x="192278" y="0"/>
                  </a:lnTo>
                  <a:lnTo>
                    <a:pt x="0" y="375820"/>
                  </a:lnTo>
                  <a:lnTo>
                    <a:pt x="33147" y="375820"/>
                  </a:lnTo>
                  <a:lnTo>
                    <a:pt x="224663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16659289" y="9566638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58" y="0"/>
                  </a:moveTo>
                  <a:lnTo>
                    <a:pt x="33146" y="375822"/>
                  </a:lnTo>
                  <a:lnTo>
                    <a:pt x="0" y="375822"/>
                  </a:lnTo>
                  <a:lnTo>
                    <a:pt x="192147" y="0"/>
                  </a:lnTo>
                  <a:lnTo>
                    <a:pt x="224658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16435324" y="9566639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63" y="0"/>
                  </a:moveTo>
                  <a:lnTo>
                    <a:pt x="192278" y="0"/>
                  </a:lnTo>
                  <a:lnTo>
                    <a:pt x="0" y="375820"/>
                  </a:lnTo>
                  <a:lnTo>
                    <a:pt x="33147" y="375820"/>
                  </a:lnTo>
                  <a:lnTo>
                    <a:pt x="224663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16435393" y="9566638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531" y="0"/>
                  </a:moveTo>
                  <a:lnTo>
                    <a:pt x="33146" y="375822"/>
                  </a:lnTo>
                  <a:lnTo>
                    <a:pt x="0" y="375822"/>
                  </a:lnTo>
                  <a:lnTo>
                    <a:pt x="192147" y="0"/>
                  </a:lnTo>
                  <a:lnTo>
                    <a:pt x="224531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16210788" y="9566639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536" y="0"/>
                  </a:moveTo>
                  <a:lnTo>
                    <a:pt x="192151" y="0"/>
                  </a:lnTo>
                  <a:lnTo>
                    <a:pt x="0" y="375820"/>
                  </a:lnTo>
                  <a:lnTo>
                    <a:pt x="33020" y="375820"/>
                  </a:lnTo>
                  <a:lnTo>
                    <a:pt x="224536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16210734" y="9566638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58" y="0"/>
                  </a:moveTo>
                  <a:lnTo>
                    <a:pt x="33146" y="375822"/>
                  </a:lnTo>
                  <a:lnTo>
                    <a:pt x="0" y="375822"/>
                  </a:lnTo>
                  <a:lnTo>
                    <a:pt x="192274" y="0"/>
                  </a:lnTo>
                  <a:lnTo>
                    <a:pt x="224658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15986125" y="9566639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63" y="0"/>
                  </a:moveTo>
                  <a:lnTo>
                    <a:pt x="192278" y="0"/>
                  </a:lnTo>
                  <a:lnTo>
                    <a:pt x="0" y="375820"/>
                  </a:lnTo>
                  <a:lnTo>
                    <a:pt x="33147" y="375820"/>
                  </a:lnTo>
                  <a:lnTo>
                    <a:pt x="224663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15986075" y="9566638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58" y="0"/>
                  </a:moveTo>
                  <a:lnTo>
                    <a:pt x="33146" y="375822"/>
                  </a:lnTo>
                  <a:lnTo>
                    <a:pt x="0" y="375822"/>
                  </a:lnTo>
                  <a:lnTo>
                    <a:pt x="192274" y="0"/>
                  </a:lnTo>
                  <a:lnTo>
                    <a:pt x="224658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15762224" y="9566639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63" y="0"/>
                  </a:moveTo>
                  <a:lnTo>
                    <a:pt x="192278" y="0"/>
                  </a:lnTo>
                  <a:lnTo>
                    <a:pt x="0" y="375820"/>
                  </a:lnTo>
                  <a:lnTo>
                    <a:pt x="33147" y="375820"/>
                  </a:lnTo>
                  <a:lnTo>
                    <a:pt x="224663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15762178" y="9566638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58" y="0"/>
                  </a:moveTo>
                  <a:lnTo>
                    <a:pt x="33146" y="375822"/>
                  </a:lnTo>
                  <a:lnTo>
                    <a:pt x="0" y="375822"/>
                  </a:lnTo>
                  <a:lnTo>
                    <a:pt x="192274" y="0"/>
                  </a:lnTo>
                  <a:lnTo>
                    <a:pt x="224658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15537561" y="9566639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63" y="0"/>
                  </a:moveTo>
                  <a:lnTo>
                    <a:pt x="192278" y="0"/>
                  </a:lnTo>
                  <a:lnTo>
                    <a:pt x="0" y="375820"/>
                  </a:lnTo>
                  <a:lnTo>
                    <a:pt x="33147" y="375820"/>
                  </a:lnTo>
                  <a:lnTo>
                    <a:pt x="224663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15537647" y="9566638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531" y="0"/>
                  </a:moveTo>
                  <a:lnTo>
                    <a:pt x="33019" y="375822"/>
                  </a:lnTo>
                  <a:lnTo>
                    <a:pt x="0" y="375822"/>
                  </a:lnTo>
                  <a:lnTo>
                    <a:pt x="192147" y="0"/>
                  </a:lnTo>
                  <a:lnTo>
                    <a:pt x="224531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00" name="Google Shape;400;p28"/>
          <p:cNvSpPr/>
          <p:nvPr/>
        </p:nvSpPr>
        <p:spPr>
          <a:xfrm>
            <a:off x="0" y="396918"/>
            <a:ext cx="2301229" cy="134137"/>
          </a:xfrm>
          <a:custGeom>
            <a:rect b="b" l="l" r="r" t="t"/>
            <a:pathLst>
              <a:path extrusionOk="0" h="268605" w="4605655">
                <a:moveTo>
                  <a:pt x="0" y="268580"/>
                </a:moveTo>
                <a:lnTo>
                  <a:pt x="0" y="0"/>
                </a:lnTo>
                <a:lnTo>
                  <a:pt x="4605070" y="0"/>
                </a:lnTo>
                <a:lnTo>
                  <a:pt x="4605070" y="268580"/>
                </a:lnTo>
                <a:lnTo>
                  <a:pt x="0" y="268580"/>
                </a:lnTo>
                <a:close/>
              </a:path>
            </a:pathLst>
          </a:custGeom>
          <a:solidFill>
            <a:srgbClr val="5752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1" name="Google Shape;401;p28"/>
          <p:cNvSpPr/>
          <p:nvPr/>
        </p:nvSpPr>
        <p:spPr>
          <a:xfrm>
            <a:off x="-359" y="117216"/>
            <a:ext cx="2301547" cy="135722"/>
          </a:xfrm>
          <a:custGeom>
            <a:rect b="b" l="l" r="r" t="t"/>
            <a:pathLst>
              <a:path extrusionOk="0" h="271780" w="4606290">
                <a:moveTo>
                  <a:pt x="4605790" y="0"/>
                </a:moveTo>
                <a:lnTo>
                  <a:pt x="0" y="0"/>
                </a:lnTo>
                <a:lnTo>
                  <a:pt x="0" y="271411"/>
                </a:lnTo>
                <a:lnTo>
                  <a:pt x="2303254" y="271411"/>
                </a:lnTo>
                <a:lnTo>
                  <a:pt x="4605790" y="271411"/>
                </a:lnTo>
                <a:lnTo>
                  <a:pt x="4605790" y="0"/>
                </a:lnTo>
                <a:close/>
              </a:path>
            </a:pathLst>
          </a:custGeom>
          <a:solidFill>
            <a:srgbClr val="8680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2" name="Google Shape;402;p28"/>
          <p:cNvSpPr/>
          <p:nvPr/>
        </p:nvSpPr>
        <p:spPr>
          <a:xfrm>
            <a:off x="0" y="669137"/>
            <a:ext cx="2301229" cy="133186"/>
          </a:xfrm>
          <a:custGeom>
            <a:rect b="b" l="l" r="r" t="t"/>
            <a:pathLst>
              <a:path extrusionOk="0" h="266700" w="4605655">
                <a:moveTo>
                  <a:pt x="0" y="266699"/>
                </a:moveTo>
                <a:lnTo>
                  <a:pt x="0" y="0"/>
                </a:lnTo>
                <a:lnTo>
                  <a:pt x="4605070" y="0"/>
                </a:lnTo>
                <a:lnTo>
                  <a:pt x="4605070" y="266699"/>
                </a:lnTo>
                <a:lnTo>
                  <a:pt x="0" y="266699"/>
                </a:lnTo>
                <a:close/>
              </a:path>
            </a:pathLst>
          </a:custGeom>
          <a:solidFill>
            <a:srgbClr val="2928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3" name="Google Shape;403;p28"/>
          <p:cNvSpPr/>
          <p:nvPr/>
        </p:nvSpPr>
        <p:spPr>
          <a:xfrm>
            <a:off x="6488813" y="0"/>
            <a:ext cx="2646112" cy="805139"/>
          </a:xfrm>
          <a:custGeom>
            <a:rect b="b" l="l" r="r" t="t"/>
            <a:pathLst>
              <a:path extrusionOk="0" h="1612265" w="5295900">
                <a:moveTo>
                  <a:pt x="5295898" y="0"/>
                </a:moveTo>
                <a:lnTo>
                  <a:pt x="0" y="0"/>
                </a:lnTo>
                <a:lnTo>
                  <a:pt x="0" y="1611934"/>
                </a:lnTo>
                <a:lnTo>
                  <a:pt x="5295898" y="1611934"/>
                </a:lnTo>
                <a:lnTo>
                  <a:pt x="5295898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4" name="Google Shape;404;p28"/>
          <p:cNvSpPr/>
          <p:nvPr/>
        </p:nvSpPr>
        <p:spPr>
          <a:xfrm>
            <a:off x="261537" y="2555000"/>
            <a:ext cx="902978" cy="2582215"/>
          </a:xfrm>
          <a:custGeom>
            <a:rect b="b" l="l" r="r" t="t"/>
            <a:pathLst>
              <a:path extrusionOk="0" h="5170805" w="1807210">
                <a:moveTo>
                  <a:pt x="903573" y="0"/>
                </a:moveTo>
                <a:lnTo>
                  <a:pt x="1807145" y="0"/>
                </a:lnTo>
                <a:lnTo>
                  <a:pt x="1807145" y="5170689"/>
                </a:lnTo>
              </a:path>
              <a:path extrusionOk="0" h="5170805" w="1807210">
                <a:moveTo>
                  <a:pt x="0" y="5170689"/>
                </a:moveTo>
                <a:lnTo>
                  <a:pt x="0" y="0"/>
                </a:lnTo>
                <a:lnTo>
                  <a:pt x="903573" y="0"/>
                </a:lnTo>
              </a:path>
            </a:pathLst>
          </a:custGeom>
          <a:noFill/>
          <a:ln cap="flat" cmpd="sng" w="76300">
            <a:solidFill>
              <a:srgbClr val="FFB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5" name="Google Shape;405;p28"/>
          <p:cNvSpPr/>
          <p:nvPr/>
        </p:nvSpPr>
        <p:spPr>
          <a:xfrm>
            <a:off x="1306217" y="4294865"/>
            <a:ext cx="773528" cy="761695"/>
          </a:xfrm>
          <a:custGeom>
            <a:rect b="b" l="l" r="r" t="t"/>
            <a:pathLst>
              <a:path extrusionOk="0" h="1525270" w="1548129">
                <a:moveTo>
                  <a:pt x="773982" y="0"/>
                </a:moveTo>
                <a:lnTo>
                  <a:pt x="1547952" y="0"/>
                </a:lnTo>
                <a:lnTo>
                  <a:pt x="1547952" y="1524937"/>
                </a:lnTo>
                <a:lnTo>
                  <a:pt x="0" y="1524937"/>
                </a:lnTo>
                <a:lnTo>
                  <a:pt x="0" y="0"/>
                </a:lnTo>
                <a:lnTo>
                  <a:pt x="773982" y="0"/>
                </a:lnTo>
                <a:close/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6" name="Google Shape;406;p28"/>
          <p:cNvSpPr txBox="1"/>
          <p:nvPr>
            <p:ph type="ctrTitle"/>
          </p:nvPr>
        </p:nvSpPr>
        <p:spPr>
          <a:xfrm>
            <a:off x="311701" y="1147525"/>
            <a:ext cx="743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407" name="Google Shape;407;p28"/>
          <p:cNvSpPr txBox="1"/>
          <p:nvPr>
            <p:ph idx="4294967295" type="body"/>
          </p:nvPr>
        </p:nvSpPr>
        <p:spPr>
          <a:xfrm>
            <a:off x="311700" y="1821050"/>
            <a:ext cx="74523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Conclusion: </a:t>
            </a:r>
            <a:r>
              <a:rPr lang="en" sz="1800">
                <a:latin typeface="Tahoma"/>
                <a:ea typeface="Tahoma"/>
                <a:cs typeface="Tahoma"/>
                <a:sym typeface="Tahoma"/>
              </a:rPr>
              <a:t>For the detection of Art created by Ai, VGG-16 gave the best test accuracy at around 83.33%.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8" name="Google Shape;408;p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28"/>
          <p:cNvSpPr txBox="1"/>
          <p:nvPr>
            <p:ph idx="4294967295" type="body"/>
          </p:nvPr>
        </p:nvSpPr>
        <p:spPr>
          <a:xfrm>
            <a:off x="1428125" y="2571750"/>
            <a:ext cx="63360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ahoma"/>
                <a:ea typeface="Tahoma"/>
                <a:cs typeface="Tahoma"/>
                <a:sym typeface="Tahoma"/>
              </a:rPr>
              <a:t>Future Work</a:t>
            </a:r>
            <a:r>
              <a:rPr b="1" lang="en" sz="1800">
                <a:latin typeface="Tahoma"/>
                <a:ea typeface="Tahoma"/>
                <a:cs typeface="Tahoma"/>
                <a:sym typeface="Tahoma"/>
              </a:rPr>
              <a:t>: 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●"/>
            </a:pPr>
            <a:r>
              <a:rPr lang="en" sz="1800">
                <a:latin typeface="Tahoma"/>
                <a:ea typeface="Tahoma"/>
                <a:cs typeface="Tahoma"/>
                <a:sym typeface="Tahoma"/>
              </a:rPr>
              <a:t>Add newer AI-generated artwork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●"/>
            </a:pPr>
            <a:r>
              <a:rPr lang="en" sz="1800">
                <a:latin typeface="Tahoma"/>
                <a:ea typeface="Tahoma"/>
                <a:cs typeface="Tahoma"/>
                <a:sym typeface="Tahoma"/>
              </a:rPr>
              <a:t>Work on newer and more accurate models.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415" name="Google Shape;415;p29"/>
          <p:cNvGrpSpPr/>
          <p:nvPr/>
        </p:nvGrpSpPr>
        <p:grpSpPr>
          <a:xfrm>
            <a:off x="0" y="543657"/>
            <a:ext cx="8424727" cy="4054549"/>
            <a:chOff x="0" y="1088656"/>
            <a:chExt cx="16861155" cy="8119109"/>
          </a:xfrm>
        </p:grpSpPr>
        <p:sp>
          <p:nvSpPr>
            <p:cNvPr id="416" name="Google Shape;416;p29"/>
            <p:cNvSpPr/>
            <p:nvPr/>
          </p:nvSpPr>
          <p:spPr>
            <a:xfrm>
              <a:off x="1178640" y="1088656"/>
              <a:ext cx="8242300" cy="8119109"/>
            </a:xfrm>
            <a:custGeom>
              <a:rect b="b" l="l" r="r" t="t"/>
              <a:pathLst>
                <a:path extrusionOk="0" h="8119109" w="8242300">
                  <a:moveTo>
                    <a:pt x="4121237" y="8118650"/>
                  </a:moveTo>
                  <a:lnTo>
                    <a:pt x="0" y="8118650"/>
                  </a:lnTo>
                  <a:lnTo>
                    <a:pt x="0" y="0"/>
                  </a:lnTo>
                  <a:lnTo>
                    <a:pt x="8241743" y="0"/>
                  </a:lnTo>
                  <a:lnTo>
                    <a:pt x="8241743" y="8118650"/>
                  </a:lnTo>
                  <a:lnTo>
                    <a:pt x="4121237" y="8118650"/>
                  </a:lnTo>
                  <a:close/>
                </a:path>
              </a:pathLst>
            </a:custGeom>
            <a:noFill/>
            <a:ln cap="flat" cmpd="sng" w="38150">
              <a:solidFill>
                <a:srgbClr val="2928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0" y="1848955"/>
              <a:ext cx="16861155" cy="6589395"/>
            </a:xfrm>
            <a:custGeom>
              <a:rect b="b" l="l" r="r" t="t"/>
              <a:pathLst>
                <a:path extrusionOk="0" h="6589395" w="16861155">
                  <a:moveTo>
                    <a:pt x="16860901" y="0"/>
                  </a:moveTo>
                  <a:lnTo>
                    <a:pt x="0" y="0"/>
                  </a:lnTo>
                  <a:lnTo>
                    <a:pt x="0" y="6589369"/>
                  </a:lnTo>
                  <a:lnTo>
                    <a:pt x="8430437" y="6589369"/>
                  </a:lnTo>
                  <a:lnTo>
                    <a:pt x="16860901" y="6589369"/>
                  </a:lnTo>
                  <a:lnTo>
                    <a:pt x="168609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418" name="Google Shape;418;p29"/>
          <p:cNvGrpSpPr/>
          <p:nvPr/>
        </p:nvGrpSpPr>
        <p:grpSpPr>
          <a:xfrm>
            <a:off x="588911" y="177615"/>
            <a:ext cx="784999" cy="187732"/>
            <a:chOff x="1178639" y="355668"/>
            <a:chExt cx="1571088" cy="375928"/>
          </a:xfrm>
        </p:grpSpPr>
        <p:sp>
          <p:nvSpPr>
            <p:cNvPr id="419" name="Google Shape;419;p29"/>
            <p:cNvSpPr/>
            <p:nvPr/>
          </p:nvSpPr>
          <p:spPr>
            <a:xfrm>
              <a:off x="1178640" y="355676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21" y="0"/>
                  </a:moveTo>
                  <a:lnTo>
                    <a:pt x="191512" y="0"/>
                  </a:lnTo>
                  <a:lnTo>
                    <a:pt x="0" y="375831"/>
                  </a:lnTo>
                  <a:lnTo>
                    <a:pt x="32393" y="375831"/>
                  </a:lnTo>
                  <a:lnTo>
                    <a:pt x="224621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1178639" y="355668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0" y="375825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4" y="375825"/>
                  </a:lnTo>
                  <a:lnTo>
                    <a:pt x="0" y="375825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1403261" y="355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31"/>
                  </a:lnTo>
                  <a:lnTo>
                    <a:pt x="32397" y="375831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1403259" y="355668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5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5"/>
                  </a:lnTo>
                  <a:lnTo>
                    <a:pt x="0" y="375825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1627162" y="355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31"/>
                  </a:lnTo>
                  <a:lnTo>
                    <a:pt x="32397" y="375831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1627156" y="355668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5"/>
                  </a:moveTo>
                  <a:lnTo>
                    <a:pt x="191512" y="0"/>
                  </a:lnTo>
                  <a:lnTo>
                    <a:pt x="224633" y="0"/>
                  </a:lnTo>
                  <a:lnTo>
                    <a:pt x="32409" y="375825"/>
                  </a:lnTo>
                  <a:lnTo>
                    <a:pt x="0" y="375825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1851787" y="355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31"/>
                  </a:lnTo>
                  <a:lnTo>
                    <a:pt x="32397" y="375831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1851789" y="355668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5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5"/>
                  </a:lnTo>
                  <a:lnTo>
                    <a:pt x="0" y="375825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2076399" y="355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37" y="0"/>
                  </a:moveTo>
                  <a:lnTo>
                    <a:pt x="191516" y="0"/>
                  </a:lnTo>
                  <a:lnTo>
                    <a:pt x="0" y="375831"/>
                  </a:lnTo>
                  <a:lnTo>
                    <a:pt x="32410" y="375831"/>
                  </a:lnTo>
                  <a:lnTo>
                    <a:pt x="224637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2076410" y="355668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5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5"/>
                  </a:lnTo>
                  <a:lnTo>
                    <a:pt x="0" y="375825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2300312" y="355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31"/>
                  </a:lnTo>
                  <a:lnTo>
                    <a:pt x="32397" y="375831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2300307" y="355668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5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5"/>
                  </a:lnTo>
                  <a:lnTo>
                    <a:pt x="0" y="375825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2524937" y="355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31"/>
                  </a:lnTo>
                  <a:lnTo>
                    <a:pt x="32385" y="375831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2524928" y="355668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5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5"/>
                  </a:lnTo>
                  <a:lnTo>
                    <a:pt x="0" y="375825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33" name="Google Shape;433;p29"/>
          <p:cNvSpPr/>
          <p:nvPr/>
        </p:nvSpPr>
        <p:spPr>
          <a:xfrm>
            <a:off x="6835600" y="4883128"/>
            <a:ext cx="2301547" cy="135722"/>
          </a:xfrm>
          <a:custGeom>
            <a:rect b="b" l="l" r="r" t="t"/>
            <a:pathLst>
              <a:path extrusionOk="0" h="271779" w="4606290">
                <a:moveTo>
                  <a:pt x="4605782" y="0"/>
                </a:moveTo>
                <a:lnTo>
                  <a:pt x="0" y="0"/>
                </a:lnTo>
                <a:lnTo>
                  <a:pt x="0" y="271438"/>
                </a:lnTo>
                <a:lnTo>
                  <a:pt x="2303272" y="271438"/>
                </a:lnTo>
                <a:lnTo>
                  <a:pt x="4605782" y="271438"/>
                </a:lnTo>
                <a:lnTo>
                  <a:pt x="4605782" y="0"/>
                </a:lnTo>
                <a:close/>
              </a:path>
            </a:pathLst>
          </a:custGeom>
          <a:solidFill>
            <a:srgbClr val="2928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34" name="Google Shape;434;p29"/>
          <p:cNvSpPr/>
          <p:nvPr/>
        </p:nvSpPr>
        <p:spPr>
          <a:xfrm>
            <a:off x="6835600" y="4610947"/>
            <a:ext cx="2301547" cy="135722"/>
          </a:xfrm>
          <a:custGeom>
            <a:rect b="b" l="l" r="r" t="t"/>
            <a:pathLst>
              <a:path extrusionOk="0" h="271779" w="4606290">
                <a:moveTo>
                  <a:pt x="4605782" y="0"/>
                </a:moveTo>
                <a:lnTo>
                  <a:pt x="0" y="0"/>
                </a:lnTo>
                <a:lnTo>
                  <a:pt x="0" y="271433"/>
                </a:lnTo>
                <a:lnTo>
                  <a:pt x="2303272" y="271433"/>
                </a:lnTo>
                <a:lnTo>
                  <a:pt x="4605782" y="271433"/>
                </a:lnTo>
                <a:lnTo>
                  <a:pt x="4605782" y="0"/>
                </a:lnTo>
                <a:close/>
              </a:path>
            </a:pathLst>
          </a:custGeom>
          <a:solidFill>
            <a:srgbClr val="5752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35" name="Google Shape;435;p29"/>
          <p:cNvSpPr txBox="1"/>
          <p:nvPr>
            <p:ph type="title"/>
          </p:nvPr>
        </p:nvSpPr>
        <p:spPr>
          <a:xfrm>
            <a:off x="403126" y="1525888"/>
            <a:ext cx="3844200" cy="18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436" name="Google Shape;436;p29"/>
          <p:cNvSpPr/>
          <p:nvPr/>
        </p:nvSpPr>
        <p:spPr>
          <a:xfrm>
            <a:off x="7973157" y="0"/>
            <a:ext cx="902978" cy="2578409"/>
          </a:xfrm>
          <a:custGeom>
            <a:rect b="b" l="l" r="r" t="t"/>
            <a:pathLst>
              <a:path extrusionOk="0" h="5163185" w="1807209">
                <a:moveTo>
                  <a:pt x="903461" y="5163006"/>
                </a:moveTo>
                <a:lnTo>
                  <a:pt x="0" y="5163006"/>
                </a:lnTo>
                <a:lnTo>
                  <a:pt x="0" y="0"/>
                </a:lnTo>
              </a:path>
              <a:path extrusionOk="0" h="5163185" w="1807209">
                <a:moveTo>
                  <a:pt x="1807050" y="0"/>
                </a:moveTo>
                <a:lnTo>
                  <a:pt x="1807050" y="5163006"/>
                </a:lnTo>
                <a:lnTo>
                  <a:pt x="903461" y="5163006"/>
                </a:lnTo>
              </a:path>
            </a:pathLst>
          </a:custGeom>
          <a:noFill/>
          <a:ln cap="flat" cmpd="sng" w="76300">
            <a:solidFill>
              <a:srgbClr val="FFB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37" name="Google Shape;437;p29"/>
          <p:cNvSpPr/>
          <p:nvPr/>
        </p:nvSpPr>
        <p:spPr>
          <a:xfrm>
            <a:off x="0" y="4331214"/>
            <a:ext cx="2645795" cy="806090"/>
          </a:xfrm>
          <a:custGeom>
            <a:rect b="b" l="l" r="r" t="t"/>
            <a:pathLst>
              <a:path extrusionOk="0" h="1614170" w="5295265">
                <a:moveTo>
                  <a:pt x="0" y="1613875"/>
                </a:moveTo>
                <a:lnTo>
                  <a:pt x="0" y="0"/>
                </a:lnTo>
                <a:lnTo>
                  <a:pt x="5295175" y="0"/>
                </a:lnTo>
                <a:lnTo>
                  <a:pt x="5295175" y="1613875"/>
                </a:lnTo>
                <a:lnTo>
                  <a:pt x="0" y="1613875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38" name="Google Shape;438;p29"/>
          <p:cNvSpPr/>
          <p:nvPr/>
        </p:nvSpPr>
        <p:spPr>
          <a:xfrm>
            <a:off x="6835601" y="4331214"/>
            <a:ext cx="2301547" cy="133186"/>
          </a:xfrm>
          <a:custGeom>
            <a:rect b="b" l="l" r="r" t="t"/>
            <a:pathLst>
              <a:path extrusionOk="0" h="266700" w="4606290">
                <a:moveTo>
                  <a:pt x="4605782" y="266699"/>
                </a:moveTo>
                <a:lnTo>
                  <a:pt x="0" y="266699"/>
                </a:lnTo>
                <a:lnTo>
                  <a:pt x="0" y="0"/>
                </a:lnTo>
                <a:lnTo>
                  <a:pt x="4605782" y="0"/>
                </a:lnTo>
                <a:lnTo>
                  <a:pt x="4605782" y="266699"/>
                </a:lnTo>
                <a:close/>
              </a:path>
            </a:pathLst>
          </a:custGeom>
          <a:solidFill>
            <a:srgbClr val="8680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39" name="Google Shape;439;p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8533617" y="4556295"/>
            <a:ext cx="603783" cy="133186"/>
          </a:xfrm>
          <a:custGeom>
            <a:rect b="b" l="l" r="r" t="t"/>
            <a:pathLst>
              <a:path extrusionOk="0" h="266700" w="1208405">
                <a:moveTo>
                  <a:pt x="1208024" y="266699"/>
                </a:moveTo>
                <a:lnTo>
                  <a:pt x="0" y="266699"/>
                </a:lnTo>
                <a:lnTo>
                  <a:pt x="0" y="0"/>
                </a:lnTo>
                <a:lnTo>
                  <a:pt x="1208024" y="0"/>
                </a:lnTo>
                <a:lnTo>
                  <a:pt x="1208024" y="266699"/>
                </a:lnTo>
                <a:close/>
              </a:path>
            </a:pathLst>
          </a:custGeom>
          <a:solidFill>
            <a:srgbClr val="2928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56" name="Google Shape;156;p20"/>
          <p:cNvSpPr/>
          <p:nvPr/>
        </p:nvSpPr>
        <p:spPr>
          <a:xfrm>
            <a:off x="8533617" y="4232694"/>
            <a:ext cx="603783" cy="133186"/>
          </a:xfrm>
          <a:custGeom>
            <a:rect b="b" l="l" r="r" t="t"/>
            <a:pathLst>
              <a:path extrusionOk="0" h="266700" w="1208405">
                <a:moveTo>
                  <a:pt x="1208024" y="266699"/>
                </a:moveTo>
                <a:lnTo>
                  <a:pt x="0" y="266699"/>
                </a:lnTo>
                <a:lnTo>
                  <a:pt x="0" y="0"/>
                </a:lnTo>
                <a:lnTo>
                  <a:pt x="1208024" y="0"/>
                </a:lnTo>
                <a:lnTo>
                  <a:pt x="1208024" y="266699"/>
                </a:lnTo>
                <a:close/>
              </a:path>
            </a:pathLst>
          </a:custGeom>
          <a:solidFill>
            <a:srgbClr val="5752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57" name="Google Shape;157;p20"/>
          <p:cNvSpPr/>
          <p:nvPr/>
        </p:nvSpPr>
        <p:spPr>
          <a:xfrm>
            <a:off x="8533617" y="3909454"/>
            <a:ext cx="603783" cy="133186"/>
          </a:xfrm>
          <a:custGeom>
            <a:rect b="b" l="l" r="r" t="t"/>
            <a:pathLst>
              <a:path extrusionOk="0" h="266700" w="1208405">
                <a:moveTo>
                  <a:pt x="1208024" y="266699"/>
                </a:moveTo>
                <a:lnTo>
                  <a:pt x="0" y="266699"/>
                </a:lnTo>
                <a:lnTo>
                  <a:pt x="0" y="0"/>
                </a:lnTo>
                <a:lnTo>
                  <a:pt x="1208024" y="0"/>
                </a:lnTo>
                <a:lnTo>
                  <a:pt x="1208024" y="266699"/>
                </a:lnTo>
                <a:close/>
              </a:path>
            </a:pathLst>
          </a:custGeom>
          <a:solidFill>
            <a:srgbClr val="8680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58" name="Google Shape;158;p20"/>
          <p:cNvSpPr/>
          <p:nvPr/>
        </p:nvSpPr>
        <p:spPr>
          <a:xfrm>
            <a:off x="8690133" y="444042"/>
            <a:ext cx="447682" cy="2795629"/>
          </a:xfrm>
          <a:custGeom>
            <a:rect b="b" l="l" r="r" t="t"/>
            <a:pathLst>
              <a:path extrusionOk="0" h="5598160" w="895984">
                <a:moveTo>
                  <a:pt x="895675" y="5597916"/>
                </a:moveTo>
                <a:lnTo>
                  <a:pt x="0" y="5597916"/>
                </a:lnTo>
                <a:lnTo>
                  <a:pt x="0" y="0"/>
                </a:lnTo>
                <a:lnTo>
                  <a:pt x="895675" y="0"/>
                </a:lnTo>
              </a:path>
            </a:pathLst>
          </a:custGeom>
          <a:noFill/>
          <a:ln cap="flat" cmpd="sng" w="76300">
            <a:solidFill>
              <a:srgbClr val="FFB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59" name="Google Shape;159;p20"/>
          <p:cNvSpPr/>
          <p:nvPr/>
        </p:nvSpPr>
        <p:spPr>
          <a:xfrm>
            <a:off x="0" y="4809782"/>
            <a:ext cx="2645795" cy="326939"/>
          </a:xfrm>
          <a:custGeom>
            <a:rect b="b" l="l" r="r" t="t"/>
            <a:pathLst>
              <a:path extrusionOk="0" h="654684" w="5295265">
                <a:moveTo>
                  <a:pt x="5295175" y="0"/>
                </a:moveTo>
                <a:lnTo>
                  <a:pt x="0" y="0"/>
                </a:lnTo>
                <a:lnTo>
                  <a:pt x="0" y="654397"/>
                </a:lnTo>
                <a:lnTo>
                  <a:pt x="5295175" y="654397"/>
                </a:lnTo>
                <a:lnTo>
                  <a:pt x="5295175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0" name="Google Shape;160;p20"/>
          <p:cNvSpPr txBox="1"/>
          <p:nvPr/>
        </p:nvSpPr>
        <p:spPr>
          <a:xfrm>
            <a:off x="527300" y="694375"/>
            <a:ext cx="513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8181A"/>
                </a:solidFill>
                <a:latin typeface="Verdana"/>
                <a:ea typeface="Verdana"/>
                <a:cs typeface="Verdana"/>
                <a:sym typeface="Verdana"/>
              </a:rPr>
              <a:t>Problem Statement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196984" y="1772227"/>
            <a:ext cx="3111839" cy="192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00">
            <a:spAutoFit/>
          </a:bodyPr>
          <a:lstStyle/>
          <a:p>
            <a:pPr indent="584200" lvl="0" marL="0" marR="0" rtl="0" algn="ctr">
              <a:lnSpc>
                <a:spcPct val="99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8181A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855" y="1535422"/>
            <a:ext cx="3931773" cy="239205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262450" y="1772225"/>
            <a:ext cx="418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The distinction between human and machine-generated art.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Ensuring the integrity of the art ecosystem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To create a dependable AI-based solution to handle these new issues.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170" name="Google Shape;170;p21"/>
          <p:cNvGrpSpPr/>
          <p:nvPr/>
        </p:nvGrpSpPr>
        <p:grpSpPr>
          <a:xfrm>
            <a:off x="0" y="543657"/>
            <a:ext cx="8424727" cy="4054549"/>
            <a:chOff x="0" y="1088656"/>
            <a:chExt cx="16861155" cy="8119109"/>
          </a:xfrm>
        </p:grpSpPr>
        <p:sp>
          <p:nvSpPr>
            <p:cNvPr id="171" name="Google Shape;171;p21"/>
            <p:cNvSpPr/>
            <p:nvPr/>
          </p:nvSpPr>
          <p:spPr>
            <a:xfrm>
              <a:off x="1178640" y="1088656"/>
              <a:ext cx="8242300" cy="8119109"/>
            </a:xfrm>
            <a:custGeom>
              <a:rect b="b" l="l" r="r" t="t"/>
              <a:pathLst>
                <a:path extrusionOk="0" h="8119109" w="8242300">
                  <a:moveTo>
                    <a:pt x="4121237" y="8118650"/>
                  </a:moveTo>
                  <a:lnTo>
                    <a:pt x="0" y="8118650"/>
                  </a:lnTo>
                  <a:lnTo>
                    <a:pt x="0" y="0"/>
                  </a:lnTo>
                  <a:lnTo>
                    <a:pt x="8241743" y="0"/>
                  </a:lnTo>
                  <a:lnTo>
                    <a:pt x="8241743" y="8118650"/>
                  </a:lnTo>
                  <a:lnTo>
                    <a:pt x="4121237" y="8118650"/>
                  </a:lnTo>
                  <a:close/>
                </a:path>
              </a:pathLst>
            </a:custGeom>
            <a:noFill/>
            <a:ln cap="flat" cmpd="sng" w="38150">
              <a:solidFill>
                <a:srgbClr val="2928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0" y="1848955"/>
              <a:ext cx="16861155" cy="6589395"/>
            </a:xfrm>
            <a:custGeom>
              <a:rect b="b" l="l" r="r" t="t"/>
              <a:pathLst>
                <a:path extrusionOk="0" h="6589395" w="16861155">
                  <a:moveTo>
                    <a:pt x="16860901" y="0"/>
                  </a:moveTo>
                  <a:lnTo>
                    <a:pt x="0" y="0"/>
                  </a:lnTo>
                  <a:lnTo>
                    <a:pt x="0" y="6589369"/>
                  </a:lnTo>
                  <a:lnTo>
                    <a:pt x="8430437" y="6589369"/>
                  </a:lnTo>
                  <a:lnTo>
                    <a:pt x="16860901" y="6589369"/>
                  </a:lnTo>
                  <a:lnTo>
                    <a:pt x="168609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73" name="Google Shape;173;p21"/>
          <p:cNvGrpSpPr/>
          <p:nvPr/>
        </p:nvGrpSpPr>
        <p:grpSpPr>
          <a:xfrm>
            <a:off x="588911" y="4794679"/>
            <a:ext cx="784999" cy="187728"/>
            <a:chOff x="1178639" y="9601197"/>
            <a:chExt cx="1571088" cy="375920"/>
          </a:xfrm>
        </p:grpSpPr>
        <p:sp>
          <p:nvSpPr>
            <p:cNvPr id="174" name="Google Shape;174;p21"/>
            <p:cNvSpPr/>
            <p:nvPr/>
          </p:nvSpPr>
          <p:spPr>
            <a:xfrm>
              <a:off x="1178640" y="9601197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32393" y="0"/>
                  </a:moveTo>
                  <a:lnTo>
                    <a:pt x="0" y="0"/>
                  </a:lnTo>
                  <a:lnTo>
                    <a:pt x="191512" y="375826"/>
                  </a:lnTo>
                  <a:lnTo>
                    <a:pt x="224621" y="375826"/>
                  </a:lnTo>
                  <a:lnTo>
                    <a:pt x="32393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1178639" y="9601197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0" y="0"/>
                  </a:moveTo>
                  <a:lnTo>
                    <a:pt x="191512" y="375825"/>
                  </a:lnTo>
                  <a:lnTo>
                    <a:pt x="224620" y="375825"/>
                  </a:lnTo>
                  <a:lnTo>
                    <a:pt x="3239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1403261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32397" y="0"/>
                  </a:moveTo>
                  <a:lnTo>
                    <a:pt x="0" y="0"/>
                  </a:lnTo>
                  <a:lnTo>
                    <a:pt x="191503" y="375826"/>
                  </a:lnTo>
                  <a:lnTo>
                    <a:pt x="224624" y="375826"/>
                  </a:lnTo>
                  <a:lnTo>
                    <a:pt x="32397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1403259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0"/>
                  </a:moveTo>
                  <a:lnTo>
                    <a:pt x="191512" y="375825"/>
                  </a:lnTo>
                  <a:lnTo>
                    <a:pt x="224620" y="375825"/>
                  </a:lnTo>
                  <a:lnTo>
                    <a:pt x="3239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1627162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32397" y="0"/>
                  </a:moveTo>
                  <a:lnTo>
                    <a:pt x="0" y="0"/>
                  </a:lnTo>
                  <a:lnTo>
                    <a:pt x="191503" y="375826"/>
                  </a:lnTo>
                  <a:lnTo>
                    <a:pt x="224624" y="375826"/>
                  </a:lnTo>
                  <a:lnTo>
                    <a:pt x="32397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1627156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0"/>
                  </a:moveTo>
                  <a:lnTo>
                    <a:pt x="191512" y="375825"/>
                  </a:lnTo>
                  <a:lnTo>
                    <a:pt x="224633" y="375825"/>
                  </a:lnTo>
                  <a:lnTo>
                    <a:pt x="3240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1851787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32397" y="0"/>
                  </a:moveTo>
                  <a:lnTo>
                    <a:pt x="0" y="0"/>
                  </a:lnTo>
                  <a:lnTo>
                    <a:pt x="191503" y="375826"/>
                  </a:lnTo>
                  <a:lnTo>
                    <a:pt x="224612" y="375826"/>
                  </a:lnTo>
                  <a:lnTo>
                    <a:pt x="32397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1851789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0"/>
                  </a:moveTo>
                  <a:lnTo>
                    <a:pt x="191499" y="375825"/>
                  </a:lnTo>
                  <a:lnTo>
                    <a:pt x="224620" y="375825"/>
                  </a:lnTo>
                  <a:lnTo>
                    <a:pt x="3239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2076399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32410" y="0"/>
                  </a:moveTo>
                  <a:lnTo>
                    <a:pt x="0" y="0"/>
                  </a:lnTo>
                  <a:lnTo>
                    <a:pt x="191516" y="375826"/>
                  </a:lnTo>
                  <a:lnTo>
                    <a:pt x="224637" y="375826"/>
                  </a:lnTo>
                  <a:lnTo>
                    <a:pt x="32410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2076410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0"/>
                  </a:moveTo>
                  <a:lnTo>
                    <a:pt x="191499" y="375825"/>
                  </a:lnTo>
                  <a:lnTo>
                    <a:pt x="224620" y="375825"/>
                  </a:lnTo>
                  <a:lnTo>
                    <a:pt x="3239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2300312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32397" y="0"/>
                  </a:moveTo>
                  <a:lnTo>
                    <a:pt x="0" y="0"/>
                  </a:lnTo>
                  <a:lnTo>
                    <a:pt x="191503" y="375826"/>
                  </a:lnTo>
                  <a:lnTo>
                    <a:pt x="224624" y="375826"/>
                  </a:lnTo>
                  <a:lnTo>
                    <a:pt x="32397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2300307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0"/>
                  </a:moveTo>
                  <a:lnTo>
                    <a:pt x="191512" y="375825"/>
                  </a:lnTo>
                  <a:lnTo>
                    <a:pt x="224620" y="375825"/>
                  </a:lnTo>
                  <a:lnTo>
                    <a:pt x="3239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2524937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32385" y="0"/>
                  </a:moveTo>
                  <a:lnTo>
                    <a:pt x="0" y="0"/>
                  </a:lnTo>
                  <a:lnTo>
                    <a:pt x="191503" y="375826"/>
                  </a:lnTo>
                  <a:lnTo>
                    <a:pt x="224612" y="375826"/>
                  </a:lnTo>
                  <a:lnTo>
                    <a:pt x="32385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2524928" y="9601197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0"/>
                  </a:moveTo>
                  <a:lnTo>
                    <a:pt x="191512" y="375825"/>
                  </a:lnTo>
                  <a:lnTo>
                    <a:pt x="224620" y="375825"/>
                  </a:lnTo>
                  <a:lnTo>
                    <a:pt x="3239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88" name="Google Shape;188;p21"/>
          <p:cNvSpPr/>
          <p:nvPr/>
        </p:nvSpPr>
        <p:spPr>
          <a:xfrm>
            <a:off x="6835600" y="4883128"/>
            <a:ext cx="2301547" cy="135722"/>
          </a:xfrm>
          <a:custGeom>
            <a:rect b="b" l="l" r="r" t="t"/>
            <a:pathLst>
              <a:path extrusionOk="0" h="271779" w="4606290">
                <a:moveTo>
                  <a:pt x="4605782" y="0"/>
                </a:moveTo>
                <a:lnTo>
                  <a:pt x="0" y="0"/>
                </a:lnTo>
                <a:lnTo>
                  <a:pt x="0" y="271438"/>
                </a:lnTo>
                <a:lnTo>
                  <a:pt x="2303272" y="271438"/>
                </a:lnTo>
                <a:lnTo>
                  <a:pt x="4605782" y="271438"/>
                </a:lnTo>
                <a:lnTo>
                  <a:pt x="4605782" y="0"/>
                </a:lnTo>
                <a:close/>
              </a:path>
            </a:pathLst>
          </a:custGeom>
          <a:solidFill>
            <a:srgbClr val="2928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9" name="Google Shape;189;p21"/>
          <p:cNvSpPr/>
          <p:nvPr/>
        </p:nvSpPr>
        <p:spPr>
          <a:xfrm>
            <a:off x="6835600" y="4610947"/>
            <a:ext cx="2301547" cy="135722"/>
          </a:xfrm>
          <a:custGeom>
            <a:rect b="b" l="l" r="r" t="t"/>
            <a:pathLst>
              <a:path extrusionOk="0" h="271779" w="4606290">
                <a:moveTo>
                  <a:pt x="4605782" y="0"/>
                </a:moveTo>
                <a:lnTo>
                  <a:pt x="0" y="0"/>
                </a:lnTo>
                <a:lnTo>
                  <a:pt x="0" y="271438"/>
                </a:lnTo>
                <a:lnTo>
                  <a:pt x="2303272" y="271438"/>
                </a:lnTo>
                <a:lnTo>
                  <a:pt x="4605782" y="271438"/>
                </a:lnTo>
                <a:lnTo>
                  <a:pt x="4605782" y="0"/>
                </a:lnTo>
                <a:close/>
              </a:path>
            </a:pathLst>
          </a:custGeom>
          <a:solidFill>
            <a:srgbClr val="5752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0" name="Google Shape;190;p21"/>
          <p:cNvSpPr/>
          <p:nvPr/>
        </p:nvSpPr>
        <p:spPr>
          <a:xfrm>
            <a:off x="0" y="0"/>
            <a:ext cx="2645795" cy="805139"/>
          </a:xfrm>
          <a:custGeom>
            <a:rect b="b" l="l" r="r" t="t"/>
            <a:pathLst>
              <a:path extrusionOk="0" h="1612265" w="5295265">
                <a:moveTo>
                  <a:pt x="5295175" y="0"/>
                </a:moveTo>
                <a:lnTo>
                  <a:pt x="0" y="0"/>
                </a:lnTo>
                <a:lnTo>
                  <a:pt x="0" y="1611997"/>
                </a:lnTo>
                <a:lnTo>
                  <a:pt x="5295175" y="1611997"/>
                </a:lnTo>
                <a:lnTo>
                  <a:pt x="5295175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1" name="Google Shape;191;p21"/>
          <p:cNvSpPr/>
          <p:nvPr/>
        </p:nvSpPr>
        <p:spPr>
          <a:xfrm>
            <a:off x="7973110" y="0"/>
            <a:ext cx="902978" cy="2578409"/>
          </a:xfrm>
          <a:custGeom>
            <a:rect b="b" l="l" r="r" t="t"/>
            <a:pathLst>
              <a:path extrusionOk="0" h="5163185" w="1807209">
                <a:moveTo>
                  <a:pt x="903597" y="5163007"/>
                </a:moveTo>
                <a:lnTo>
                  <a:pt x="0" y="5163007"/>
                </a:lnTo>
                <a:lnTo>
                  <a:pt x="0" y="0"/>
                </a:lnTo>
              </a:path>
              <a:path extrusionOk="0" h="5163185" w="1807209">
                <a:moveTo>
                  <a:pt x="1807195" y="0"/>
                </a:moveTo>
                <a:lnTo>
                  <a:pt x="1807195" y="5163007"/>
                </a:lnTo>
                <a:lnTo>
                  <a:pt x="903597" y="5163007"/>
                </a:lnTo>
              </a:path>
            </a:pathLst>
          </a:custGeom>
          <a:noFill/>
          <a:ln cap="flat" cmpd="sng" w="76300">
            <a:solidFill>
              <a:srgbClr val="FFB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2" name="Google Shape;192;p21"/>
          <p:cNvSpPr/>
          <p:nvPr/>
        </p:nvSpPr>
        <p:spPr>
          <a:xfrm>
            <a:off x="7057957" y="80527"/>
            <a:ext cx="773528" cy="761695"/>
          </a:xfrm>
          <a:custGeom>
            <a:rect b="b" l="l" r="r" t="t"/>
            <a:pathLst>
              <a:path extrusionOk="0" h="1525270" w="1548130">
                <a:moveTo>
                  <a:pt x="773931" y="1524929"/>
                </a:moveTo>
                <a:lnTo>
                  <a:pt x="0" y="1524929"/>
                </a:lnTo>
                <a:lnTo>
                  <a:pt x="0" y="0"/>
                </a:lnTo>
                <a:lnTo>
                  <a:pt x="1547863" y="0"/>
                </a:lnTo>
                <a:lnTo>
                  <a:pt x="1547863" y="1524929"/>
                </a:lnTo>
                <a:lnTo>
                  <a:pt x="773931" y="1524929"/>
                </a:lnTo>
                <a:close/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3" name="Google Shape;193;p21"/>
          <p:cNvSpPr/>
          <p:nvPr/>
        </p:nvSpPr>
        <p:spPr>
          <a:xfrm>
            <a:off x="6835601" y="4331214"/>
            <a:ext cx="2301547" cy="133186"/>
          </a:xfrm>
          <a:custGeom>
            <a:rect b="b" l="l" r="r" t="t"/>
            <a:pathLst>
              <a:path extrusionOk="0" h="266700" w="4606290">
                <a:moveTo>
                  <a:pt x="4605782" y="266699"/>
                </a:moveTo>
                <a:lnTo>
                  <a:pt x="0" y="266699"/>
                </a:lnTo>
                <a:lnTo>
                  <a:pt x="0" y="0"/>
                </a:lnTo>
                <a:lnTo>
                  <a:pt x="4605782" y="0"/>
                </a:lnTo>
                <a:lnTo>
                  <a:pt x="4605782" y="266699"/>
                </a:lnTo>
                <a:close/>
              </a:path>
            </a:pathLst>
          </a:custGeom>
          <a:solidFill>
            <a:srgbClr val="8680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4" name="Google Shape;194;p21"/>
          <p:cNvSpPr txBox="1"/>
          <p:nvPr>
            <p:ph type="title"/>
          </p:nvPr>
        </p:nvSpPr>
        <p:spPr>
          <a:xfrm>
            <a:off x="778922" y="1158654"/>
            <a:ext cx="3534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Related Work</a:t>
            </a:r>
            <a:endParaRPr sz="3000"/>
          </a:p>
        </p:txBody>
      </p:sp>
      <p:sp>
        <p:nvSpPr>
          <p:cNvPr id="195" name="Google Shape;195;p21"/>
          <p:cNvSpPr txBox="1"/>
          <p:nvPr/>
        </p:nvSpPr>
        <p:spPr>
          <a:xfrm>
            <a:off x="778926" y="1912375"/>
            <a:ext cx="67419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75">
            <a:spAutoFit/>
          </a:bodyPr>
          <a:lstStyle/>
          <a:p>
            <a:pPr indent="0" lvl="0" marL="0" marR="0" rtl="0" algn="l">
              <a:lnSpc>
                <a:spcPct val="1195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Previous studies in this field have identified several positive aspects along with drawbacks: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703075" y="2194650"/>
            <a:ext cx="3534000" cy="20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Verdana"/>
                <a:ea typeface="Verdana"/>
                <a:cs typeface="Verdana"/>
                <a:sym typeface="Verdana"/>
              </a:rPr>
              <a:t>Strengths:</a:t>
            </a:r>
            <a:endParaRPr b="1" sz="1300">
              <a:latin typeface="Verdana"/>
              <a:ea typeface="Verdana"/>
              <a:cs typeface="Verdana"/>
              <a:sym typeface="Verdan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Verdana"/>
              <a:buChar char="●"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Thoroughly analyzing the issue by considering various factors like art styles, AI-generated image sources, different types of detectors, and countermeasures against adversarial attacks.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4312925" y="2201725"/>
            <a:ext cx="3660000" cy="20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Weaknesses</a:t>
            </a:r>
            <a:r>
              <a:rPr b="1" lang="en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b="1"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Char char="●"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Previous research works explored the application of Deep Learning models, including VGG-19, ResNet-50.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8533617" y="4556293"/>
            <a:ext cx="603783" cy="133186"/>
          </a:xfrm>
          <a:custGeom>
            <a:rect b="b" l="l" r="r" t="t"/>
            <a:pathLst>
              <a:path extrusionOk="0" h="266700" w="1208405">
                <a:moveTo>
                  <a:pt x="1208024" y="266699"/>
                </a:moveTo>
                <a:lnTo>
                  <a:pt x="0" y="266699"/>
                </a:lnTo>
                <a:lnTo>
                  <a:pt x="0" y="0"/>
                </a:lnTo>
                <a:lnTo>
                  <a:pt x="1208024" y="0"/>
                </a:lnTo>
                <a:lnTo>
                  <a:pt x="1208024" y="266699"/>
                </a:lnTo>
                <a:close/>
              </a:path>
            </a:pathLst>
          </a:custGeom>
          <a:solidFill>
            <a:srgbClr val="2928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4" name="Google Shape;204;p22"/>
          <p:cNvSpPr/>
          <p:nvPr/>
        </p:nvSpPr>
        <p:spPr>
          <a:xfrm>
            <a:off x="8533617" y="4232694"/>
            <a:ext cx="603783" cy="133186"/>
          </a:xfrm>
          <a:custGeom>
            <a:rect b="b" l="l" r="r" t="t"/>
            <a:pathLst>
              <a:path extrusionOk="0" h="266700" w="1208405">
                <a:moveTo>
                  <a:pt x="1208024" y="266699"/>
                </a:moveTo>
                <a:lnTo>
                  <a:pt x="0" y="266699"/>
                </a:lnTo>
                <a:lnTo>
                  <a:pt x="0" y="0"/>
                </a:lnTo>
                <a:lnTo>
                  <a:pt x="1208024" y="0"/>
                </a:lnTo>
                <a:lnTo>
                  <a:pt x="1208024" y="266699"/>
                </a:lnTo>
                <a:close/>
              </a:path>
            </a:pathLst>
          </a:custGeom>
          <a:solidFill>
            <a:srgbClr val="5752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5" name="Google Shape;205;p22"/>
          <p:cNvSpPr/>
          <p:nvPr/>
        </p:nvSpPr>
        <p:spPr>
          <a:xfrm>
            <a:off x="8533617" y="3909454"/>
            <a:ext cx="603783" cy="133186"/>
          </a:xfrm>
          <a:custGeom>
            <a:rect b="b" l="l" r="r" t="t"/>
            <a:pathLst>
              <a:path extrusionOk="0" h="266700" w="1208405">
                <a:moveTo>
                  <a:pt x="1208024" y="266699"/>
                </a:moveTo>
                <a:lnTo>
                  <a:pt x="0" y="266699"/>
                </a:lnTo>
                <a:lnTo>
                  <a:pt x="0" y="0"/>
                </a:lnTo>
                <a:lnTo>
                  <a:pt x="1208024" y="0"/>
                </a:lnTo>
                <a:lnTo>
                  <a:pt x="1208024" y="266699"/>
                </a:lnTo>
                <a:close/>
              </a:path>
            </a:pathLst>
          </a:custGeom>
          <a:solidFill>
            <a:srgbClr val="8680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6" name="Google Shape;206;p22"/>
          <p:cNvSpPr/>
          <p:nvPr/>
        </p:nvSpPr>
        <p:spPr>
          <a:xfrm>
            <a:off x="8690133" y="444042"/>
            <a:ext cx="447682" cy="2795629"/>
          </a:xfrm>
          <a:custGeom>
            <a:rect b="b" l="l" r="r" t="t"/>
            <a:pathLst>
              <a:path extrusionOk="0" h="5598160" w="895984">
                <a:moveTo>
                  <a:pt x="895675" y="5597916"/>
                </a:moveTo>
                <a:lnTo>
                  <a:pt x="0" y="5597916"/>
                </a:lnTo>
                <a:lnTo>
                  <a:pt x="0" y="0"/>
                </a:lnTo>
                <a:lnTo>
                  <a:pt x="895675" y="0"/>
                </a:lnTo>
              </a:path>
            </a:pathLst>
          </a:custGeom>
          <a:noFill/>
          <a:ln cap="flat" cmpd="sng" w="76300">
            <a:solidFill>
              <a:srgbClr val="FFB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7" name="Google Shape;207;p22"/>
          <p:cNvSpPr/>
          <p:nvPr/>
        </p:nvSpPr>
        <p:spPr>
          <a:xfrm>
            <a:off x="0" y="4809782"/>
            <a:ext cx="2645795" cy="326939"/>
          </a:xfrm>
          <a:custGeom>
            <a:rect b="b" l="l" r="r" t="t"/>
            <a:pathLst>
              <a:path extrusionOk="0" h="654684" w="5295265">
                <a:moveTo>
                  <a:pt x="5295175" y="0"/>
                </a:moveTo>
                <a:lnTo>
                  <a:pt x="0" y="0"/>
                </a:lnTo>
                <a:lnTo>
                  <a:pt x="0" y="654397"/>
                </a:lnTo>
                <a:lnTo>
                  <a:pt x="5295175" y="654397"/>
                </a:lnTo>
                <a:lnTo>
                  <a:pt x="5295175" y="0"/>
                </a:lnTo>
                <a:close/>
              </a:path>
            </a:pathLst>
          </a:custGeom>
          <a:solidFill>
            <a:srgbClr val="1818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8" name="Google Shape;208;p22"/>
          <p:cNvSpPr txBox="1"/>
          <p:nvPr>
            <p:ph type="title"/>
          </p:nvPr>
        </p:nvSpPr>
        <p:spPr>
          <a:xfrm>
            <a:off x="161769" y="734698"/>
            <a:ext cx="348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Dataset</a:t>
            </a:r>
            <a:endParaRPr sz="2800"/>
          </a:p>
        </p:txBody>
      </p:sp>
      <p:sp>
        <p:nvSpPr>
          <p:cNvPr id="209" name="Google Shape;209;p22"/>
          <p:cNvSpPr txBox="1"/>
          <p:nvPr/>
        </p:nvSpPr>
        <p:spPr>
          <a:xfrm>
            <a:off x="620037" y="2179127"/>
            <a:ext cx="3474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406400" lvl="0" marL="406400" marR="0" rtl="0" algn="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22"/>
          <p:cNvGraphicFramePr/>
          <p:nvPr/>
        </p:nvGraphicFramePr>
        <p:xfrm>
          <a:off x="161775" y="140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{C44A77C2-1750-4362-ACEB-182E5F5BA26B}</a:tableStyleId>
              </a:tblPr>
              <a:tblGrid>
                <a:gridCol w="1611500"/>
                <a:gridCol w="2759650"/>
              </a:tblGrid>
              <a:tr h="92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/>
                          <a:ea typeface="Tahoma"/>
                          <a:cs typeface="Tahoma"/>
                          <a:sym typeface="Tahoma"/>
                        </a:rPr>
                        <a:t>Data source (link and reference)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sng">
                          <a:solidFill>
                            <a:srgbClr val="1155C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https://www.kaggle.com/datasets/cashbowman/ai-generated-images-vs-real-images/data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/>
                          <a:ea typeface="Tahoma"/>
                          <a:cs typeface="Tahoma"/>
                          <a:sym typeface="Tahoma"/>
                        </a:rPr>
                        <a:t>Source: Kaggle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84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/>
                          <a:ea typeface="Tahoma"/>
                          <a:cs typeface="Tahoma"/>
                          <a:sym typeface="Tahoma"/>
                        </a:rPr>
                        <a:t>Number of images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/>
                          <a:ea typeface="Tahoma"/>
                          <a:cs typeface="Tahoma"/>
                          <a:sym typeface="Tahoma"/>
                        </a:rPr>
                        <a:t>Total instances: 975 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/>
                          <a:ea typeface="Tahoma"/>
                          <a:cs typeface="Tahoma"/>
                          <a:sym typeface="Tahoma"/>
                        </a:rPr>
                        <a:t>Ai Generated Images: 539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/>
                          <a:ea typeface="Tahoma"/>
                          <a:cs typeface="Tahoma"/>
                          <a:sym typeface="Tahoma"/>
                        </a:rPr>
                        <a:t>Real Art Images: 436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87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/>
                          <a:ea typeface="Tahoma"/>
                          <a:cs typeface="Tahoma"/>
                          <a:sym typeface="Tahoma"/>
                        </a:rPr>
                        <a:t>Dataset Split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/>
                          <a:ea typeface="Tahoma"/>
                          <a:cs typeface="Tahoma"/>
                          <a:sym typeface="Tahoma"/>
                        </a:rPr>
                        <a:t>Training: 80% 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/>
                          <a:ea typeface="Tahoma"/>
                          <a:cs typeface="Tahoma"/>
                          <a:sym typeface="Tahoma"/>
                        </a:rPr>
                        <a:t>Validation: 10% </a:t>
                      </a:r>
                      <a:br>
                        <a:rPr lang="en"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lang="en">
                          <a:latin typeface="Tahoma"/>
                          <a:ea typeface="Tahoma"/>
                          <a:cs typeface="Tahoma"/>
                          <a:sym typeface="Tahoma"/>
                        </a:rPr>
                        <a:t>Testing: 10%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588" y="1401350"/>
            <a:ext cx="3969375" cy="26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18" name="Google Shape;218;p23"/>
          <p:cNvGrpSpPr/>
          <p:nvPr/>
        </p:nvGrpSpPr>
        <p:grpSpPr>
          <a:xfrm>
            <a:off x="0" y="0"/>
            <a:ext cx="9137815" cy="4692394"/>
            <a:chOff x="0" y="0"/>
            <a:chExt cx="18288321" cy="9396374"/>
          </a:xfrm>
        </p:grpSpPr>
        <p:sp>
          <p:nvSpPr>
            <p:cNvPr id="219" name="Google Shape;219;p23"/>
            <p:cNvSpPr/>
            <p:nvPr/>
          </p:nvSpPr>
          <p:spPr>
            <a:xfrm>
              <a:off x="0" y="889914"/>
              <a:ext cx="17078325" cy="8506460"/>
            </a:xfrm>
            <a:custGeom>
              <a:rect b="b" l="l" r="r" t="t"/>
              <a:pathLst>
                <a:path extrusionOk="0" h="8506460" w="17078325">
                  <a:moveTo>
                    <a:pt x="17078325" y="0"/>
                  </a:moveTo>
                  <a:lnTo>
                    <a:pt x="0" y="0"/>
                  </a:lnTo>
                  <a:lnTo>
                    <a:pt x="0" y="8505974"/>
                  </a:lnTo>
                  <a:lnTo>
                    <a:pt x="8539162" y="8505974"/>
                  </a:lnTo>
                  <a:lnTo>
                    <a:pt x="17078325" y="8505974"/>
                  </a:lnTo>
                  <a:lnTo>
                    <a:pt x="17078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7079087" y="9123836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2928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7079087" y="8475840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575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7079087" y="7828559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868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7392336" y="0"/>
              <a:ext cx="895985" cy="3688079"/>
            </a:xfrm>
            <a:custGeom>
              <a:rect b="b" l="l" r="r" t="t"/>
              <a:pathLst>
                <a:path extrusionOk="0" h="3688079" w="895984">
                  <a:moveTo>
                    <a:pt x="895675" y="3687732"/>
                  </a:moveTo>
                  <a:lnTo>
                    <a:pt x="0" y="3687732"/>
                  </a:lnTo>
                  <a:lnTo>
                    <a:pt x="0" y="0"/>
                  </a:lnTo>
                </a:path>
              </a:pathLst>
            </a:custGeom>
            <a:noFill/>
            <a:ln cap="flat" cmpd="sng" w="76300">
              <a:solidFill>
                <a:srgbClr val="FFB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224" name="Google Shape;224;p23"/>
          <p:cNvGrpSpPr/>
          <p:nvPr/>
        </p:nvGrpSpPr>
        <p:grpSpPr>
          <a:xfrm>
            <a:off x="588911" y="4770948"/>
            <a:ext cx="784999" cy="187728"/>
            <a:chOff x="1178639" y="9553676"/>
            <a:chExt cx="1571088" cy="375920"/>
          </a:xfrm>
        </p:grpSpPr>
        <p:sp>
          <p:nvSpPr>
            <p:cNvPr id="225" name="Google Shape;225;p23"/>
            <p:cNvSpPr/>
            <p:nvPr/>
          </p:nvSpPr>
          <p:spPr>
            <a:xfrm>
              <a:off x="1178640" y="9553676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21" y="0"/>
                  </a:moveTo>
                  <a:lnTo>
                    <a:pt x="191512" y="0"/>
                  </a:lnTo>
                  <a:lnTo>
                    <a:pt x="0" y="375826"/>
                  </a:lnTo>
                  <a:lnTo>
                    <a:pt x="32393" y="375826"/>
                  </a:lnTo>
                  <a:lnTo>
                    <a:pt x="224621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178639" y="9553676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4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403261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403259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1627162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627156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33" y="0"/>
                  </a:lnTo>
                  <a:lnTo>
                    <a:pt x="32409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51787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1851789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076399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37" y="0"/>
                  </a:moveTo>
                  <a:lnTo>
                    <a:pt x="191516" y="0"/>
                  </a:lnTo>
                  <a:lnTo>
                    <a:pt x="0" y="375826"/>
                  </a:lnTo>
                  <a:lnTo>
                    <a:pt x="32410" y="375826"/>
                  </a:lnTo>
                  <a:lnTo>
                    <a:pt x="224637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076410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300312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300307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524937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85" y="375826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524928" y="9553676"/>
              <a:ext cx="224790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39" name="Google Shape;239;p23"/>
          <p:cNvSpPr txBox="1"/>
          <p:nvPr>
            <p:ph type="title"/>
          </p:nvPr>
        </p:nvSpPr>
        <p:spPr>
          <a:xfrm>
            <a:off x="4133565" y="662961"/>
            <a:ext cx="35124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Models</a:t>
            </a:r>
            <a:r>
              <a:rPr lang="en" sz="2400"/>
              <a:t> &amp; Implementation</a:t>
            </a:r>
            <a:endParaRPr sz="2400"/>
          </a:p>
        </p:txBody>
      </p:sp>
      <p:sp>
        <p:nvSpPr>
          <p:cNvPr id="240" name="Google Shape;240;p23"/>
          <p:cNvSpPr txBox="1"/>
          <p:nvPr/>
        </p:nvSpPr>
        <p:spPr>
          <a:xfrm>
            <a:off x="4040200" y="1503000"/>
            <a:ext cx="36057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50">
            <a:spAutoFit/>
          </a:bodyPr>
          <a:lstStyle/>
          <a:p>
            <a:pPr indent="0" lvl="0" marL="0" marR="0" rtl="0" algn="l">
              <a:lnSpc>
                <a:spcPct val="9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18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ahoma"/>
              <a:buChar char="●"/>
            </a:pPr>
            <a:r>
              <a:rPr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Used well-known deep learning methods to classify artwork.</a:t>
            </a:r>
            <a:endParaRPr sz="15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ahoma"/>
              <a:buChar char="●"/>
            </a:pPr>
            <a:r>
              <a:rPr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Enhanced the capacity for model generalization by using data augmentation.</a:t>
            </a:r>
            <a:endParaRPr sz="15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ahoma"/>
              <a:buChar char="●"/>
            </a:pPr>
            <a:r>
              <a:rPr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Investigated ResNet50 and Inception sophisticated network architectures.</a:t>
            </a:r>
            <a:endParaRPr sz="15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ahoma"/>
              <a:buChar char="●"/>
            </a:pPr>
            <a:r>
              <a:rPr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Performance Comparison of VGG16, VGG19, Inception, and ResNet50.</a:t>
            </a:r>
            <a:endParaRPr sz="15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986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41" name="Google Shape;241;p2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50" y="1614362"/>
            <a:ext cx="3940750" cy="225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48" name="Google Shape;248;p24"/>
          <p:cNvGrpSpPr/>
          <p:nvPr/>
        </p:nvGrpSpPr>
        <p:grpSpPr>
          <a:xfrm>
            <a:off x="0" y="0"/>
            <a:ext cx="9138674" cy="4692549"/>
            <a:chOff x="0" y="0"/>
            <a:chExt cx="18288320" cy="9396374"/>
          </a:xfrm>
        </p:grpSpPr>
        <p:sp>
          <p:nvSpPr>
            <p:cNvPr id="249" name="Google Shape;249;p24"/>
            <p:cNvSpPr/>
            <p:nvPr/>
          </p:nvSpPr>
          <p:spPr>
            <a:xfrm>
              <a:off x="0" y="889914"/>
              <a:ext cx="17078325" cy="8506460"/>
            </a:xfrm>
            <a:custGeom>
              <a:rect b="b" l="l" r="r" t="t"/>
              <a:pathLst>
                <a:path extrusionOk="0" h="8506460" w="17078325">
                  <a:moveTo>
                    <a:pt x="17078325" y="0"/>
                  </a:moveTo>
                  <a:lnTo>
                    <a:pt x="0" y="0"/>
                  </a:lnTo>
                  <a:lnTo>
                    <a:pt x="0" y="8505974"/>
                  </a:lnTo>
                  <a:lnTo>
                    <a:pt x="8539162" y="8505974"/>
                  </a:lnTo>
                  <a:lnTo>
                    <a:pt x="17078325" y="8505974"/>
                  </a:lnTo>
                  <a:lnTo>
                    <a:pt x="17078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17079087" y="9123836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2928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17079087" y="8475840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575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17079087" y="7828559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868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17392336" y="0"/>
              <a:ext cx="895984" cy="3688079"/>
            </a:xfrm>
            <a:custGeom>
              <a:rect b="b" l="l" r="r" t="t"/>
              <a:pathLst>
                <a:path extrusionOk="0" h="3688079" w="895984">
                  <a:moveTo>
                    <a:pt x="895675" y="3687732"/>
                  </a:moveTo>
                  <a:lnTo>
                    <a:pt x="0" y="3687732"/>
                  </a:lnTo>
                  <a:lnTo>
                    <a:pt x="0" y="0"/>
                  </a:lnTo>
                </a:path>
              </a:pathLst>
            </a:custGeom>
            <a:noFill/>
            <a:ln cap="flat" cmpd="sng" w="76300">
              <a:solidFill>
                <a:srgbClr val="FFB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254" name="Google Shape;254;p24"/>
          <p:cNvGrpSpPr/>
          <p:nvPr/>
        </p:nvGrpSpPr>
        <p:grpSpPr>
          <a:xfrm>
            <a:off x="588966" y="4771106"/>
            <a:ext cx="785072" cy="187734"/>
            <a:chOff x="1178639" y="9553676"/>
            <a:chExt cx="1571087" cy="375920"/>
          </a:xfrm>
        </p:grpSpPr>
        <p:sp>
          <p:nvSpPr>
            <p:cNvPr id="255" name="Google Shape;255;p24"/>
            <p:cNvSpPr/>
            <p:nvPr/>
          </p:nvSpPr>
          <p:spPr>
            <a:xfrm>
              <a:off x="1178640" y="9553676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21" y="0"/>
                  </a:moveTo>
                  <a:lnTo>
                    <a:pt x="191512" y="0"/>
                  </a:lnTo>
                  <a:lnTo>
                    <a:pt x="0" y="375826"/>
                  </a:lnTo>
                  <a:lnTo>
                    <a:pt x="32393" y="375826"/>
                  </a:lnTo>
                  <a:lnTo>
                    <a:pt x="224621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1178639" y="9553676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4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1403261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140325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1627162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1627156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33" y="0"/>
                  </a:lnTo>
                  <a:lnTo>
                    <a:pt x="32409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185178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185178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207639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37" y="0"/>
                  </a:moveTo>
                  <a:lnTo>
                    <a:pt x="191516" y="0"/>
                  </a:lnTo>
                  <a:lnTo>
                    <a:pt x="0" y="375826"/>
                  </a:lnTo>
                  <a:lnTo>
                    <a:pt x="32410" y="375826"/>
                  </a:lnTo>
                  <a:lnTo>
                    <a:pt x="224637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2076410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2300312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230030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252493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85" y="375826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524928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69" name="Google Shape;269;p24"/>
          <p:cNvSpPr txBox="1"/>
          <p:nvPr>
            <p:ph type="title"/>
          </p:nvPr>
        </p:nvSpPr>
        <p:spPr>
          <a:xfrm>
            <a:off x="258775" y="780550"/>
            <a:ext cx="59457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Experiment Design</a:t>
            </a:r>
            <a:endParaRPr sz="2400"/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270" y="509825"/>
            <a:ext cx="2253405" cy="41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258775" y="1234000"/>
            <a:ext cx="5321400" cy="3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The following steps were performed:</a:t>
            </a:r>
            <a:endParaRPr sz="15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b="1"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Preprocess Dataset:</a:t>
            </a:r>
            <a:r>
              <a:rPr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 Perform any necessary resizing, normalization, and other modifications on the dataset of art images produced by AI and humans.</a:t>
            </a:r>
            <a:endParaRPr sz="15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b="1"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Split Data</a:t>
            </a:r>
            <a:r>
              <a:rPr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: The preprocessed dataset was divided into test, validation, and training sets.</a:t>
            </a:r>
            <a:endParaRPr sz="15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b="1"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Load model</a:t>
            </a:r>
            <a:r>
              <a:rPr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: Use the pre-trained model as a starting point.</a:t>
            </a:r>
            <a:endParaRPr sz="15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b="1"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Remove Final Classification Layer</a:t>
            </a:r>
            <a:r>
              <a:rPr lang="en" sz="15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: Since we will be adding our own custom layers, remove the pre-trained model final classification layer.</a:t>
            </a:r>
            <a:endParaRPr sz="15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2" name="Google Shape;272;p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78" name="Google Shape;278;p25"/>
          <p:cNvGrpSpPr/>
          <p:nvPr/>
        </p:nvGrpSpPr>
        <p:grpSpPr>
          <a:xfrm>
            <a:off x="0" y="0"/>
            <a:ext cx="9138674" cy="4692549"/>
            <a:chOff x="0" y="0"/>
            <a:chExt cx="18288320" cy="9396374"/>
          </a:xfrm>
        </p:grpSpPr>
        <p:sp>
          <p:nvSpPr>
            <p:cNvPr id="279" name="Google Shape;279;p25"/>
            <p:cNvSpPr/>
            <p:nvPr/>
          </p:nvSpPr>
          <p:spPr>
            <a:xfrm>
              <a:off x="0" y="889914"/>
              <a:ext cx="17078325" cy="8506460"/>
            </a:xfrm>
            <a:custGeom>
              <a:rect b="b" l="l" r="r" t="t"/>
              <a:pathLst>
                <a:path extrusionOk="0" h="8506460" w="17078325">
                  <a:moveTo>
                    <a:pt x="17078325" y="0"/>
                  </a:moveTo>
                  <a:lnTo>
                    <a:pt x="0" y="0"/>
                  </a:lnTo>
                  <a:lnTo>
                    <a:pt x="0" y="8505974"/>
                  </a:lnTo>
                  <a:lnTo>
                    <a:pt x="8539162" y="8505974"/>
                  </a:lnTo>
                  <a:lnTo>
                    <a:pt x="17078325" y="8505974"/>
                  </a:lnTo>
                  <a:lnTo>
                    <a:pt x="17078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17079087" y="9123836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2928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17079087" y="8475840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575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17079087" y="7828559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868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17392336" y="0"/>
              <a:ext cx="895984" cy="3688079"/>
            </a:xfrm>
            <a:custGeom>
              <a:rect b="b" l="l" r="r" t="t"/>
              <a:pathLst>
                <a:path extrusionOk="0" h="3688079" w="895984">
                  <a:moveTo>
                    <a:pt x="895675" y="3687732"/>
                  </a:moveTo>
                  <a:lnTo>
                    <a:pt x="0" y="3687732"/>
                  </a:lnTo>
                  <a:lnTo>
                    <a:pt x="0" y="0"/>
                  </a:lnTo>
                </a:path>
              </a:pathLst>
            </a:custGeom>
            <a:noFill/>
            <a:ln cap="flat" cmpd="sng" w="76300">
              <a:solidFill>
                <a:srgbClr val="FFB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284" name="Google Shape;284;p25"/>
          <p:cNvGrpSpPr/>
          <p:nvPr/>
        </p:nvGrpSpPr>
        <p:grpSpPr>
          <a:xfrm>
            <a:off x="588966" y="4771106"/>
            <a:ext cx="785072" cy="187734"/>
            <a:chOff x="1178639" y="9553676"/>
            <a:chExt cx="1571087" cy="375920"/>
          </a:xfrm>
        </p:grpSpPr>
        <p:sp>
          <p:nvSpPr>
            <p:cNvPr id="285" name="Google Shape;285;p25"/>
            <p:cNvSpPr/>
            <p:nvPr/>
          </p:nvSpPr>
          <p:spPr>
            <a:xfrm>
              <a:off x="1178640" y="9553676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21" y="0"/>
                  </a:moveTo>
                  <a:lnTo>
                    <a:pt x="191512" y="0"/>
                  </a:lnTo>
                  <a:lnTo>
                    <a:pt x="0" y="375826"/>
                  </a:lnTo>
                  <a:lnTo>
                    <a:pt x="32393" y="375826"/>
                  </a:lnTo>
                  <a:lnTo>
                    <a:pt x="224621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178639" y="9553676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4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403261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140325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627162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1627156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33" y="0"/>
                  </a:lnTo>
                  <a:lnTo>
                    <a:pt x="32409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185178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185178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207639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37" y="0"/>
                  </a:moveTo>
                  <a:lnTo>
                    <a:pt x="191516" y="0"/>
                  </a:lnTo>
                  <a:lnTo>
                    <a:pt x="0" y="375826"/>
                  </a:lnTo>
                  <a:lnTo>
                    <a:pt x="32410" y="375826"/>
                  </a:lnTo>
                  <a:lnTo>
                    <a:pt x="224637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2076410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2300312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230030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252493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85" y="375826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2524928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99" name="Google Shape;299;p25"/>
          <p:cNvSpPr txBox="1"/>
          <p:nvPr>
            <p:ph type="title"/>
          </p:nvPr>
        </p:nvSpPr>
        <p:spPr>
          <a:xfrm>
            <a:off x="278856" y="566675"/>
            <a:ext cx="56154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Experiment Design</a:t>
            </a:r>
            <a:endParaRPr sz="2400"/>
          </a:p>
        </p:txBody>
      </p:sp>
      <p:pic>
        <p:nvPicPr>
          <p:cNvPr id="300" name="Google Shape;3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270" y="509825"/>
            <a:ext cx="2253405" cy="41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 txBox="1"/>
          <p:nvPr/>
        </p:nvSpPr>
        <p:spPr>
          <a:xfrm>
            <a:off x="278850" y="1102675"/>
            <a:ext cx="5229900" cy="3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The following steps were performed:</a:t>
            </a:r>
            <a:endParaRPr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5. </a:t>
            </a:r>
            <a:r>
              <a:rPr b="1"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Add Custom Layers</a:t>
            </a:r>
            <a:r>
              <a:rPr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: For binary classification, add custom layers such a global average pooling layer, a dense layer activated by ReLU, and a final dense layer activated by sigmoid.</a:t>
            </a:r>
            <a:endParaRPr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6. </a:t>
            </a:r>
            <a:r>
              <a:rPr b="1"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Compile Model</a:t>
            </a:r>
            <a:r>
              <a:rPr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: Assemble the model using the proper optimizer, loss function, and metrics.</a:t>
            </a:r>
            <a:endParaRPr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7. </a:t>
            </a:r>
            <a:r>
              <a:rPr b="1"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Train Model</a:t>
            </a:r>
            <a:r>
              <a:rPr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: Utilizing the training set, train the model, then track its results using the validation set.</a:t>
            </a:r>
            <a:endParaRPr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8. </a:t>
            </a:r>
            <a:r>
              <a:rPr b="1"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Evaluate Model Performance</a:t>
            </a:r>
            <a:r>
              <a:rPr lang="en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: Analyze how well the training model performed using the test data.</a:t>
            </a:r>
            <a:endParaRPr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0" y="0"/>
            <a:ext cx="9138674" cy="4692549"/>
            <a:chOff x="0" y="0"/>
            <a:chExt cx="18288320" cy="9396374"/>
          </a:xfrm>
        </p:grpSpPr>
        <p:sp>
          <p:nvSpPr>
            <p:cNvPr id="309" name="Google Shape;309;p26"/>
            <p:cNvSpPr/>
            <p:nvPr/>
          </p:nvSpPr>
          <p:spPr>
            <a:xfrm>
              <a:off x="0" y="889914"/>
              <a:ext cx="17078325" cy="8506460"/>
            </a:xfrm>
            <a:custGeom>
              <a:rect b="b" l="l" r="r" t="t"/>
              <a:pathLst>
                <a:path extrusionOk="0" h="8506460" w="17078325">
                  <a:moveTo>
                    <a:pt x="17078325" y="0"/>
                  </a:moveTo>
                  <a:lnTo>
                    <a:pt x="0" y="0"/>
                  </a:lnTo>
                  <a:lnTo>
                    <a:pt x="0" y="8505974"/>
                  </a:lnTo>
                  <a:lnTo>
                    <a:pt x="8539162" y="8505974"/>
                  </a:lnTo>
                  <a:lnTo>
                    <a:pt x="17078325" y="8505974"/>
                  </a:lnTo>
                  <a:lnTo>
                    <a:pt x="17078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7079087" y="9123836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2928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17079087" y="8475840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575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17079087" y="7828559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868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7392336" y="0"/>
              <a:ext cx="895984" cy="3688079"/>
            </a:xfrm>
            <a:custGeom>
              <a:rect b="b" l="l" r="r" t="t"/>
              <a:pathLst>
                <a:path extrusionOk="0" h="3688079" w="895984">
                  <a:moveTo>
                    <a:pt x="895675" y="3687732"/>
                  </a:moveTo>
                  <a:lnTo>
                    <a:pt x="0" y="3687732"/>
                  </a:lnTo>
                  <a:lnTo>
                    <a:pt x="0" y="0"/>
                  </a:lnTo>
                </a:path>
              </a:pathLst>
            </a:custGeom>
            <a:noFill/>
            <a:ln cap="flat" cmpd="sng" w="76300">
              <a:solidFill>
                <a:srgbClr val="FFB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14" name="Google Shape;314;p26"/>
          <p:cNvGrpSpPr/>
          <p:nvPr/>
        </p:nvGrpSpPr>
        <p:grpSpPr>
          <a:xfrm>
            <a:off x="588966" y="4771106"/>
            <a:ext cx="785072" cy="187734"/>
            <a:chOff x="1178639" y="9553676"/>
            <a:chExt cx="1571087" cy="375920"/>
          </a:xfrm>
        </p:grpSpPr>
        <p:sp>
          <p:nvSpPr>
            <p:cNvPr id="315" name="Google Shape;315;p26"/>
            <p:cNvSpPr/>
            <p:nvPr/>
          </p:nvSpPr>
          <p:spPr>
            <a:xfrm>
              <a:off x="1178640" y="9553676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21" y="0"/>
                  </a:moveTo>
                  <a:lnTo>
                    <a:pt x="191512" y="0"/>
                  </a:lnTo>
                  <a:lnTo>
                    <a:pt x="0" y="375826"/>
                  </a:lnTo>
                  <a:lnTo>
                    <a:pt x="32393" y="375826"/>
                  </a:lnTo>
                  <a:lnTo>
                    <a:pt x="224621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178639" y="9553676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4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403261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140325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1627162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627156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33" y="0"/>
                  </a:lnTo>
                  <a:lnTo>
                    <a:pt x="32409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85178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185178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207639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37" y="0"/>
                  </a:moveTo>
                  <a:lnTo>
                    <a:pt x="191516" y="0"/>
                  </a:lnTo>
                  <a:lnTo>
                    <a:pt x="0" y="375826"/>
                  </a:lnTo>
                  <a:lnTo>
                    <a:pt x="32410" y="375826"/>
                  </a:lnTo>
                  <a:lnTo>
                    <a:pt x="224637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2076410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2300312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230030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252493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85" y="375826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524928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29" name="Google Shape;329;p26"/>
          <p:cNvSpPr txBox="1"/>
          <p:nvPr>
            <p:ph type="title"/>
          </p:nvPr>
        </p:nvSpPr>
        <p:spPr>
          <a:xfrm>
            <a:off x="225431" y="588050"/>
            <a:ext cx="56154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</a:t>
            </a:r>
            <a:endParaRPr sz="2400"/>
          </a:p>
        </p:txBody>
      </p:sp>
      <p:pic>
        <p:nvPicPr>
          <p:cNvPr id="330" name="Google Shape;330;p26"/>
          <p:cNvPicPr preferRelativeResize="0"/>
          <p:nvPr/>
        </p:nvPicPr>
        <p:blipFill rotWithShape="1">
          <a:blip r:embed="rId3">
            <a:alphaModFix/>
          </a:blip>
          <a:srcRect b="0" l="0" r="0" t="159"/>
          <a:stretch/>
        </p:blipFill>
        <p:spPr>
          <a:xfrm>
            <a:off x="2743200" y="899127"/>
            <a:ext cx="1704200" cy="189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825" y="887450"/>
            <a:ext cx="1768633" cy="19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100" y="887450"/>
            <a:ext cx="1729007" cy="18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681" y="2844743"/>
            <a:ext cx="1643470" cy="182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1255" y="2798227"/>
            <a:ext cx="1697940" cy="189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9860" y="2794107"/>
            <a:ext cx="1704190" cy="189843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6"/>
          <p:cNvSpPr txBox="1"/>
          <p:nvPr/>
        </p:nvSpPr>
        <p:spPr>
          <a:xfrm>
            <a:off x="235000" y="1006800"/>
            <a:ext cx="23859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Vgg16 Model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Inception Model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7" name="Google Shape;337;p26"/>
          <p:cNvPicPr preferRelativeResize="0"/>
          <p:nvPr/>
        </p:nvPicPr>
        <p:blipFill rotWithShape="1">
          <a:blip r:embed="rId9">
            <a:alphaModFix/>
          </a:blip>
          <a:srcRect b="0" l="0" r="0" t="5499"/>
          <a:stretch/>
        </p:blipFill>
        <p:spPr>
          <a:xfrm>
            <a:off x="297595" y="3289275"/>
            <a:ext cx="2263600" cy="6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2645" y="1445625"/>
            <a:ext cx="2385900" cy="7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345" name="Google Shape;345;p27"/>
          <p:cNvGrpSpPr/>
          <p:nvPr/>
        </p:nvGrpSpPr>
        <p:grpSpPr>
          <a:xfrm>
            <a:off x="0" y="0"/>
            <a:ext cx="9138674" cy="4692549"/>
            <a:chOff x="0" y="0"/>
            <a:chExt cx="18288320" cy="9396374"/>
          </a:xfrm>
        </p:grpSpPr>
        <p:sp>
          <p:nvSpPr>
            <p:cNvPr id="346" name="Google Shape;346;p27"/>
            <p:cNvSpPr/>
            <p:nvPr/>
          </p:nvSpPr>
          <p:spPr>
            <a:xfrm>
              <a:off x="0" y="889914"/>
              <a:ext cx="17078325" cy="8506460"/>
            </a:xfrm>
            <a:custGeom>
              <a:rect b="b" l="l" r="r" t="t"/>
              <a:pathLst>
                <a:path extrusionOk="0" h="8506460" w="17078325">
                  <a:moveTo>
                    <a:pt x="17078325" y="0"/>
                  </a:moveTo>
                  <a:lnTo>
                    <a:pt x="0" y="0"/>
                  </a:lnTo>
                  <a:lnTo>
                    <a:pt x="0" y="8505974"/>
                  </a:lnTo>
                  <a:lnTo>
                    <a:pt x="8539162" y="8505974"/>
                  </a:lnTo>
                  <a:lnTo>
                    <a:pt x="17078325" y="8505974"/>
                  </a:lnTo>
                  <a:lnTo>
                    <a:pt x="17078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17079087" y="9123836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2928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17079087" y="8475840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575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17079087" y="7828559"/>
              <a:ext cx="1208405" cy="266700"/>
            </a:xfrm>
            <a:custGeom>
              <a:rect b="b" l="l" r="r" t="t"/>
              <a:pathLst>
                <a:path extrusionOk="0" h="266700" w="1208405">
                  <a:moveTo>
                    <a:pt x="1208024" y="266699"/>
                  </a:moveTo>
                  <a:lnTo>
                    <a:pt x="0" y="266699"/>
                  </a:lnTo>
                  <a:lnTo>
                    <a:pt x="0" y="0"/>
                  </a:lnTo>
                  <a:lnTo>
                    <a:pt x="1208024" y="0"/>
                  </a:lnTo>
                  <a:lnTo>
                    <a:pt x="1208024" y="266699"/>
                  </a:lnTo>
                  <a:close/>
                </a:path>
              </a:pathLst>
            </a:custGeom>
            <a:solidFill>
              <a:srgbClr val="868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17392336" y="0"/>
              <a:ext cx="895984" cy="3688079"/>
            </a:xfrm>
            <a:custGeom>
              <a:rect b="b" l="l" r="r" t="t"/>
              <a:pathLst>
                <a:path extrusionOk="0" h="3688079" w="895984">
                  <a:moveTo>
                    <a:pt x="895675" y="3687732"/>
                  </a:moveTo>
                  <a:lnTo>
                    <a:pt x="0" y="3687732"/>
                  </a:lnTo>
                  <a:lnTo>
                    <a:pt x="0" y="0"/>
                  </a:lnTo>
                </a:path>
              </a:pathLst>
            </a:custGeom>
            <a:noFill/>
            <a:ln cap="flat" cmpd="sng" w="76300">
              <a:solidFill>
                <a:srgbClr val="FFB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51" name="Google Shape;351;p27"/>
          <p:cNvGrpSpPr/>
          <p:nvPr/>
        </p:nvGrpSpPr>
        <p:grpSpPr>
          <a:xfrm>
            <a:off x="588966" y="4771106"/>
            <a:ext cx="785072" cy="187734"/>
            <a:chOff x="1178639" y="9553676"/>
            <a:chExt cx="1571087" cy="375920"/>
          </a:xfrm>
        </p:grpSpPr>
        <p:sp>
          <p:nvSpPr>
            <p:cNvPr id="352" name="Google Shape;352;p27"/>
            <p:cNvSpPr/>
            <p:nvPr/>
          </p:nvSpPr>
          <p:spPr>
            <a:xfrm>
              <a:off x="1178640" y="9553676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224621" y="0"/>
                  </a:moveTo>
                  <a:lnTo>
                    <a:pt x="191512" y="0"/>
                  </a:lnTo>
                  <a:lnTo>
                    <a:pt x="0" y="375826"/>
                  </a:lnTo>
                  <a:lnTo>
                    <a:pt x="32393" y="375826"/>
                  </a:lnTo>
                  <a:lnTo>
                    <a:pt x="224621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1178639" y="9553676"/>
              <a:ext cx="224790" cy="375920"/>
            </a:xfrm>
            <a:custGeom>
              <a:rect b="b" l="l" r="r" t="t"/>
              <a:pathLst>
                <a:path extrusionOk="0" h="375920" w="224790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4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1403261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140325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1627162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1627156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33" y="0"/>
                  </a:lnTo>
                  <a:lnTo>
                    <a:pt x="32409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185178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185178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2076399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37" y="0"/>
                  </a:moveTo>
                  <a:lnTo>
                    <a:pt x="191516" y="0"/>
                  </a:lnTo>
                  <a:lnTo>
                    <a:pt x="0" y="375826"/>
                  </a:lnTo>
                  <a:lnTo>
                    <a:pt x="32410" y="375826"/>
                  </a:lnTo>
                  <a:lnTo>
                    <a:pt x="224637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2076410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499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300312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24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97" y="375826"/>
                  </a:lnTo>
                  <a:lnTo>
                    <a:pt x="224624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30030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524937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224612" y="0"/>
                  </a:moveTo>
                  <a:lnTo>
                    <a:pt x="191503" y="0"/>
                  </a:lnTo>
                  <a:lnTo>
                    <a:pt x="0" y="375826"/>
                  </a:lnTo>
                  <a:lnTo>
                    <a:pt x="32385" y="375826"/>
                  </a:lnTo>
                  <a:lnTo>
                    <a:pt x="224612" y="0"/>
                  </a:lnTo>
                  <a:close/>
                </a:path>
              </a:pathLst>
            </a:custGeom>
            <a:solidFill>
              <a:srgbClr val="1818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524928" y="9553676"/>
              <a:ext cx="224789" cy="375920"/>
            </a:xfrm>
            <a:custGeom>
              <a:rect b="b" l="l" r="r" t="t"/>
              <a:pathLst>
                <a:path extrusionOk="0" h="375920" w="224789">
                  <a:moveTo>
                    <a:pt x="0" y="375827"/>
                  </a:moveTo>
                  <a:lnTo>
                    <a:pt x="191512" y="0"/>
                  </a:lnTo>
                  <a:lnTo>
                    <a:pt x="224620" y="0"/>
                  </a:lnTo>
                  <a:lnTo>
                    <a:pt x="32397" y="375827"/>
                  </a:lnTo>
                  <a:lnTo>
                    <a:pt x="0" y="375827"/>
                  </a:lnTo>
                  <a:close/>
                </a:path>
              </a:pathLst>
            </a:custGeom>
            <a:noFill/>
            <a:ln cap="flat" cmpd="sng" w="18700">
              <a:solidFill>
                <a:srgbClr val="1818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66" name="Google Shape;366;p27"/>
          <p:cNvSpPr txBox="1"/>
          <p:nvPr>
            <p:ph type="title"/>
          </p:nvPr>
        </p:nvSpPr>
        <p:spPr>
          <a:xfrm>
            <a:off x="225431" y="588050"/>
            <a:ext cx="56154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</a:t>
            </a:r>
            <a:endParaRPr sz="2400"/>
          </a:p>
        </p:txBody>
      </p:sp>
      <p:sp>
        <p:nvSpPr>
          <p:cNvPr id="367" name="Google Shape;367;p27"/>
          <p:cNvSpPr txBox="1"/>
          <p:nvPr/>
        </p:nvSpPr>
        <p:spPr>
          <a:xfrm>
            <a:off x="235000" y="1006800"/>
            <a:ext cx="23859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Vgg19 Model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ResNet50 Model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8" name="Google Shape;368;p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00" y="1475500"/>
            <a:ext cx="2196675" cy="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00" y="3190250"/>
            <a:ext cx="2263600" cy="7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9958" y="887450"/>
            <a:ext cx="1995068" cy="190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6900" y="826490"/>
            <a:ext cx="1613045" cy="19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8300" y="820400"/>
            <a:ext cx="1613051" cy="198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5987" y="2791420"/>
            <a:ext cx="2102999" cy="189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2727" y="2816960"/>
            <a:ext cx="1613050" cy="183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7975" y="2844805"/>
            <a:ext cx="1513705" cy="18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181A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